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840480" cy="5143500"/>
          </a:xfrm>
          <a:prstGeom prst="rect">
            <a:avLst/>
          </a:prstGeom>
          <a:solidFill>
            <a:srgbClr val="110D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3840480" cy="54864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3840480" y="0"/>
            <a:ext cx="5303520" cy="54864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3840480" y="0"/>
            <a:ext cx="5303520" cy="5486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3840480" y="512064"/>
            <a:ext cx="5303520" cy="5486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3840480" y="1024128"/>
            <a:ext cx="5303520" cy="5486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3840480" y="1536192"/>
            <a:ext cx="5303520" cy="5486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840480" y="2048256"/>
            <a:ext cx="5303520" cy="5486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840480" y="2560320"/>
            <a:ext cx="5303520" cy="5486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840480" y="3072384"/>
            <a:ext cx="5303520" cy="5486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3840480" y="3584448"/>
            <a:ext cx="5303520" cy="5486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840480" y="4096512"/>
            <a:ext cx="5303520" cy="5486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840480" y="4608576"/>
            <a:ext cx="5303520" cy="5486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840480" y="0"/>
            <a:ext cx="5486" cy="51435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4370832" y="0"/>
            <a:ext cx="5486" cy="51435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901184" y="0"/>
            <a:ext cx="5486" cy="51435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5431536" y="0"/>
            <a:ext cx="5486" cy="51435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5961888" y="0"/>
            <a:ext cx="5486" cy="51435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492240" y="0"/>
            <a:ext cx="5486" cy="51435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7022592" y="0"/>
            <a:ext cx="5486" cy="51435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7552944" y="0"/>
            <a:ext cx="5486" cy="51435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8083296" y="0"/>
            <a:ext cx="5486" cy="51435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613648" y="0"/>
            <a:ext cx="5486" cy="51435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11480" y="1097280"/>
            <a:ext cx="73152" cy="256032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84632" y="1225295"/>
            <a:ext cx="73152" cy="128016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557784" y="1097280"/>
            <a:ext cx="73152" cy="256032"/>
          </a:xfrm>
          <a:prstGeom prst="rect">
            <a:avLst/>
          </a:prstGeom>
          <a:solidFill>
            <a:srgbClr val="A78B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85800" y="1097280"/>
            <a:ext cx="16459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Inter"/>
              </a:rPr>
              <a:t>VYOMA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85800" y="1463040"/>
            <a:ext cx="731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A78BFA"/>
                </a:solidFill>
                <a:latin typeface="Inter"/>
              </a:rPr>
              <a:t>OS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84048" y="1993392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64748B"/>
                </a:solidFill>
                <a:latin typeface="Inter"/>
              </a:rPr>
              <a:t>The WASM-First Operating System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84048" y="2468880"/>
            <a:ext cx="3017520" cy="13716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384048" y="2578608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EE7B7"/>
                </a:solidFill>
                <a:latin typeface="Inter"/>
              </a:rPr>
              <a:t>Capability-Secure  ·  18 MB  ·  &lt; 5s Boot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84048" y="2907792"/>
            <a:ext cx="2286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4748B"/>
                </a:solidFill>
                <a:latin typeface="Inter"/>
              </a:rPr>
              <a:t>200+ WASM Apps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937760" y="822960"/>
            <a:ext cx="3474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 i="0">
                <a:solidFill>
                  <a:srgbClr val="2D1F52"/>
                </a:solidFill>
                <a:latin typeface="Inter"/>
              </a:rPr>
              <a:t>wasm32
-wasip2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206240" y="219456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A78BFA"/>
                </a:solidFill>
                <a:latin typeface="Inter"/>
              </a:rPr>
              <a:t>Every. App. Sandboxed.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206240" y="2834640"/>
            <a:ext cx="45720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0" i="0">
                <a:solidFill>
                  <a:srgbClr val="64748B"/>
                </a:solidFill>
                <a:latin typeface="Inter"/>
              </a:rPr>
              <a:t>Linux kernel provides hardware abstraction only.
Rust PID 1 enforces capability isolation.
No C userland. No shell injection surface.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0" y="5079492"/>
            <a:ext cx="9144000" cy="64008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8138160" y="4796028"/>
            <a:ext cx="914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64748B"/>
                </a:solidFill>
                <a:latin typeface="Inter"/>
              </a:rPr>
              <a:t>01 / 18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11480" y="201168"/>
            <a:ext cx="1463040" cy="201168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29768" y="201168"/>
            <a:ext cx="1426464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Inter"/>
              </a:rPr>
              <a:t>BUILD SYSTEM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457200"/>
            <a:ext cx="6400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100" b="1" i="0">
                <a:solidFill>
                  <a:srgbClr val="E2E8F0"/>
                </a:solidFill>
                <a:latin typeface="Inter"/>
              </a:rPr>
              <a:t>Docker-based hermetic builds.
SHA-256 verified. Fully reproducible.</a:t>
            </a:r>
          </a:p>
        </p:txBody>
      </p:sp>
      <p:sp>
        <p:nvSpPr>
          <p:cNvPr id="7" name="Rectangle 6"/>
          <p:cNvSpPr/>
          <p:nvPr/>
        </p:nvSpPr>
        <p:spPr>
          <a:xfrm>
            <a:off x="411480" y="1417320"/>
            <a:ext cx="1572768" cy="1417320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11480" y="1417320"/>
            <a:ext cx="1572768" cy="5029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21208" y="1508760"/>
            <a:ext cx="1353312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38BDF8"/>
                </a:solidFill>
                <a:latin typeface="Inter"/>
              </a:rPr>
              <a:t>make kernel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21208" y="1874519"/>
            <a:ext cx="1353312" cy="841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64748B"/>
                </a:solidFill>
                <a:latin typeface="Inter"/>
              </a:rPr>
              <a:t>Linux 5.10 allnoconfig
→ out/bzImage (2.3 MB)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39112" y="1965960"/>
            <a:ext cx="228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64748B"/>
                </a:solidFill>
                <a:latin typeface="Inter"/>
              </a:rPr>
              <a:t>→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148840" y="1417320"/>
            <a:ext cx="1572768" cy="1417320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2148840" y="1417320"/>
            <a:ext cx="1572768" cy="5029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258568" y="1508760"/>
            <a:ext cx="1353312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38BDF8"/>
                </a:solidFill>
                <a:latin typeface="Inter"/>
              </a:rPr>
              <a:t>make supervisor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58568" y="1874519"/>
            <a:ext cx="1353312" cy="841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64748B"/>
                </a:solidFill>
                <a:latin typeface="Inter"/>
              </a:rPr>
              <a:t>Rust cross-compile
→ x86_64-unknown-linux-musl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776472" y="1965960"/>
            <a:ext cx="228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64748B"/>
                </a:solidFill>
                <a:latin typeface="Inter"/>
              </a:rPr>
              <a:t>→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886200" y="1417320"/>
            <a:ext cx="1572768" cy="1417320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3886200" y="1417320"/>
            <a:ext cx="1572768" cy="5029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995928" y="1508760"/>
            <a:ext cx="1353312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38BDF8"/>
                </a:solidFill>
                <a:latin typeface="Inter"/>
              </a:rPr>
              <a:t>make apps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995928" y="1874519"/>
            <a:ext cx="1353312" cy="841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64748B"/>
                </a:solidFill>
                <a:latin typeface="Inter"/>
              </a:rPr>
              <a:t>200+ WASM apps
Per-stamp incremental builds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513831" y="1965960"/>
            <a:ext cx="228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64748B"/>
                </a:solidFill>
                <a:latin typeface="Inter"/>
              </a:rPr>
              <a:t>→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623560" y="1417320"/>
            <a:ext cx="1572768" cy="1417320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5623560" y="1417320"/>
            <a:ext cx="1572768" cy="5029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5733288" y="1508760"/>
            <a:ext cx="1353312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38BDF8"/>
                </a:solidFill>
                <a:latin typeface="Inter"/>
              </a:rPr>
              <a:t>make rootfs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733288" y="1874519"/>
            <a:ext cx="1353312" cy="841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64748B"/>
                </a:solidFill>
                <a:latin typeface="Inter"/>
              </a:rPr>
              <a:t>cpio.gz initramfs
BusyBox + Wasmtime + supervisor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251192" y="1965960"/>
            <a:ext cx="228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64748B"/>
                </a:solidFill>
                <a:latin typeface="Inter"/>
              </a:rPr>
              <a:t>→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360920" y="1417320"/>
            <a:ext cx="1572768" cy="1417320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7360920" y="1417320"/>
            <a:ext cx="1572768" cy="5029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470648" y="1508760"/>
            <a:ext cx="1353312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10B981"/>
                </a:solidFill>
                <a:latin typeface="Inter"/>
              </a:rPr>
              <a:t>make run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470648" y="1874519"/>
            <a:ext cx="1353312" cy="841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64748B"/>
                </a:solidFill>
                <a:latin typeface="Inter"/>
              </a:rPr>
              <a:t>QEMU boot
Serial + virtio-gpu display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11480" y="3063240"/>
            <a:ext cx="8321040" cy="685800"/>
          </a:xfrm>
          <a:prstGeom prst="rect">
            <a:avLst/>
          </a:prstGeom>
          <a:solidFill>
            <a:srgbClr val="0D140D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411480" y="3063240"/>
            <a:ext cx="50292" cy="6858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594360" y="3127248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0B981"/>
                </a:solidFill>
                <a:latin typeface="Inter"/>
              </a:rPr>
              <a:t>Incremental builds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94360" y="3401568"/>
            <a:ext cx="7955279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64748B"/>
                </a:solidFill>
                <a:latin typeface="Inter"/>
              </a:rPr>
              <a:t>Per-app stamp files (out/.apps/&lt;name&gt;.stamp) — only the app whose source changed recompiles.
touch apps/snake/src/main.rs &amp;&amp; make apps  →  only snake recompiles.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11480" y="3913632"/>
            <a:ext cx="8321040" cy="658368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594360" y="3968496"/>
            <a:ext cx="7955279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38BDF8"/>
                </a:solidFill>
                <a:latin typeface="Inter"/>
              </a:rPr>
              <a:t>make test  =  make build  +  make unit-test  +  make smoke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94360" y="4251960"/>
            <a:ext cx="7955279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64748B"/>
                </a:solidFill>
                <a:latin typeface="Inter"/>
              </a:rPr>
              <a:t>Smoke test: headless QEMU boot → wait for '[lifecycle] all apps spawned' → 30s timeout → SMOKE: PASS/FAIL</a:t>
            </a:r>
          </a:p>
        </p:txBody>
      </p:sp>
      <p:sp>
        <p:nvSpPr>
          <p:cNvPr id="38" name="Rectangle 37"/>
          <p:cNvSpPr/>
          <p:nvPr/>
        </p:nvSpPr>
        <p:spPr>
          <a:xfrm>
            <a:off x="0" y="5079492"/>
            <a:ext cx="9144000" cy="64008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8138160" y="4796028"/>
            <a:ext cx="914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64748B"/>
                </a:solidFill>
                <a:latin typeface="Inter"/>
              </a:rPr>
              <a:t>10 / 18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11480" y="201168"/>
            <a:ext cx="1463040" cy="201168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29768" y="201168"/>
            <a:ext cx="1426464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Inter"/>
              </a:rPr>
              <a:t>PERFORMANCE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512064"/>
            <a:ext cx="73152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E2E8F0"/>
                </a:solidFill>
                <a:latin typeface="Inter"/>
              </a:rPr>
              <a:t>Numbers that matter.</a:t>
            </a:r>
          </a:p>
        </p:txBody>
      </p:sp>
      <p:sp>
        <p:nvSpPr>
          <p:cNvPr id="7" name="Rectangle 6"/>
          <p:cNvSpPr/>
          <p:nvPr/>
        </p:nvSpPr>
        <p:spPr>
          <a:xfrm>
            <a:off x="411480" y="1143000"/>
            <a:ext cx="2724912" cy="1572768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94360" y="1325880"/>
            <a:ext cx="23774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 i="0">
                <a:solidFill>
                  <a:srgbClr val="F59E0B"/>
                </a:solidFill>
                <a:latin typeface="Inter"/>
              </a:rPr>
              <a:t>&lt; 5 s</a:t>
            </a:r>
          </a:p>
        </p:txBody>
      </p:sp>
      <p:sp>
        <p:nvSpPr>
          <p:cNvPr id="9" name="Rectangle 8"/>
          <p:cNvSpPr/>
          <p:nvPr/>
        </p:nvSpPr>
        <p:spPr>
          <a:xfrm>
            <a:off x="685800" y="1947672"/>
            <a:ext cx="2194560" cy="13716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76072" y="2039112"/>
            <a:ext cx="2395728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64748B"/>
                </a:solidFill>
                <a:latin typeface="Inter"/>
              </a:rPr>
              <a:t>Boot time in QEMU
(kernel + supervisor + 10 apps)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319272" y="1143000"/>
            <a:ext cx="2724912" cy="1572768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502152" y="1325880"/>
            <a:ext cx="23774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 i="0">
                <a:solidFill>
                  <a:srgbClr val="38BDF8"/>
                </a:solidFill>
                <a:latin typeface="Inter"/>
              </a:rPr>
              <a:t>2.3 MB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593592" y="1947672"/>
            <a:ext cx="2194560" cy="13716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483864" y="2039112"/>
            <a:ext cx="2395728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64748B"/>
                </a:solidFill>
                <a:latin typeface="Inter"/>
              </a:rPr>
              <a:t>Linux kernel binary
(allnoconfig + virtio + DRM)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227064" y="1143000"/>
            <a:ext cx="2724912" cy="1572768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9944" y="1325880"/>
            <a:ext cx="23774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 i="0">
                <a:solidFill>
                  <a:srgbClr val="7C3AED"/>
                </a:solidFill>
                <a:latin typeface="Inter"/>
              </a:rPr>
              <a:t>697 KB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501384" y="1947672"/>
            <a:ext cx="2194560" cy="13716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91656" y="2039112"/>
            <a:ext cx="2395728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64748B"/>
                </a:solidFill>
                <a:latin typeface="Inter"/>
              </a:rPr>
              <a:t>Supervisor binary
(static musl, stripped)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11480" y="2880360"/>
            <a:ext cx="2724912" cy="1572768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94360" y="3063240"/>
            <a:ext cx="23774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 i="0">
                <a:solidFill>
                  <a:srgbClr val="10B981"/>
                </a:solidFill>
                <a:latin typeface="Inter"/>
              </a:rPr>
              <a:t>18 MB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85800" y="3685032"/>
            <a:ext cx="2194560" cy="13716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76072" y="3776472"/>
            <a:ext cx="2395728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64748B"/>
                </a:solidFill>
                <a:latin typeface="Inter"/>
              </a:rPr>
              <a:t>Complete initramfs
(Wasmtime dominates at 61 MB rootfs)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319272" y="2880360"/>
            <a:ext cx="2724912" cy="1572768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502152" y="3063240"/>
            <a:ext cx="23774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 i="0">
                <a:solidFill>
                  <a:srgbClr val="06B6D4"/>
                </a:solidFill>
                <a:latin typeface="Inter"/>
              </a:rPr>
              <a:t>1–10 KB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593592" y="3685032"/>
            <a:ext cx="2194560" cy="13716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483864" y="3776472"/>
            <a:ext cx="2395728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64748B"/>
                </a:solidFill>
                <a:latin typeface="Inter"/>
              </a:rPr>
              <a:t>Average WASM app size
(no native deps, no stdlib overhead)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227064" y="2880360"/>
            <a:ext cx="2724912" cy="1572768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409944" y="3063240"/>
            <a:ext cx="23774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 i="0">
                <a:solidFill>
                  <a:srgbClr val="F59E0B"/>
                </a:solidFill>
                <a:latin typeface="Inter"/>
              </a:rPr>
              <a:t>10+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501384" y="3685032"/>
            <a:ext cx="2194560" cy="13716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391656" y="3776472"/>
            <a:ext cx="2395728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64748B"/>
                </a:solidFill>
                <a:latin typeface="Inter"/>
              </a:rPr>
              <a:t>Concurrent apps at boot
gui-demo, shell, http-server, …</a:t>
            </a:r>
          </a:p>
        </p:txBody>
      </p:sp>
      <p:sp>
        <p:nvSpPr>
          <p:cNvPr id="31" name="Rectangle 30"/>
          <p:cNvSpPr/>
          <p:nvPr/>
        </p:nvSpPr>
        <p:spPr>
          <a:xfrm>
            <a:off x="0" y="5079492"/>
            <a:ext cx="9144000" cy="64008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138160" y="4796028"/>
            <a:ext cx="914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64748B"/>
                </a:solidFill>
                <a:latin typeface="Inter"/>
              </a:rPr>
              <a:t>11 / 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11480" y="201168"/>
            <a:ext cx="1463040" cy="201168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29768" y="201168"/>
            <a:ext cx="1426464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Inter"/>
              </a:rPr>
              <a:t>COMPARISON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493776"/>
            <a:ext cx="73152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100" b="1" i="0">
                <a:solidFill>
                  <a:srgbClr val="E2E8F0"/>
                </a:solidFill>
                <a:latin typeface="Inter"/>
              </a:rPr>
              <a:t>VyomaOS vs. the Field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" y="1005840"/>
            <a:ext cx="21031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64748B"/>
                </a:solidFill>
                <a:latin typeface="Inter"/>
              </a:rPr>
              <a:t/>
            </a:r>
          </a:p>
        </p:txBody>
      </p:sp>
      <p:sp>
        <p:nvSpPr>
          <p:cNvPr id="8" name="Rectangle 7"/>
          <p:cNvSpPr/>
          <p:nvPr/>
        </p:nvSpPr>
        <p:spPr>
          <a:xfrm>
            <a:off x="2514600" y="969264"/>
            <a:ext cx="1527048" cy="292608"/>
          </a:xfrm>
          <a:prstGeom prst="rect">
            <a:avLst/>
          </a:prstGeom>
          <a:solidFill>
            <a:srgbClr val="1A1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560320" y="1005840"/>
            <a:ext cx="148132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A78BFA"/>
                </a:solidFill>
                <a:latin typeface="Inter"/>
              </a:rPr>
              <a:t>VyomaOS</a:t>
            </a:r>
          </a:p>
        </p:txBody>
      </p:sp>
      <p:sp>
        <p:nvSpPr>
          <p:cNvPr id="10" name="Rectangle 9"/>
          <p:cNvSpPr/>
          <p:nvPr/>
        </p:nvSpPr>
        <p:spPr>
          <a:xfrm>
            <a:off x="4087368" y="969264"/>
            <a:ext cx="1527048" cy="292608"/>
          </a:xfrm>
          <a:prstGeom prst="rect">
            <a:avLst/>
          </a:prstGeom>
          <a:solidFill>
            <a:srgbClr val="161B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133087" y="1005840"/>
            <a:ext cx="148132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64748B"/>
                </a:solidFill>
                <a:latin typeface="Inter"/>
              </a:rPr>
              <a:t>Alpine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660136" y="969264"/>
            <a:ext cx="1527048" cy="292608"/>
          </a:xfrm>
          <a:prstGeom prst="rect">
            <a:avLst/>
          </a:prstGeom>
          <a:solidFill>
            <a:srgbClr val="161B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705856" y="1005840"/>
            <a:ext cx="148132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64748B"/>
                </a:solidFill>
                <a:latin typeface="Inter"/>
              </a:rPr>
              <a:t>Docker/OCI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232904" y="969264"/>
            <a:ext cx="1527048" cy="292608"/>
          </a:xfrm>
          <a:prstGeom prst="rect">
            <a:avLst/>
          </a:prstGeom>
          <a:solidFill>
            <a:srgbClr val="161B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278624" y="1005840"/>
            <a:ext cx="148132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64748B"/>
                </a:solidFill>
                <a:latin typeface="Inter"/>
              </a:rPr>
              <a:t>MirageOS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1480" y="1408176"/>
            <a:ext cx="201167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64748B"/>
                </a:solidFill>
                <a:latin typeface="Inter"/>
              </a:rPr>
              <a:t>App runtime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514600" y="1371600"/>
            <a:ext cx="1527048" cy="502920"/>
          </a:xfrm>
          <a:prstGeom prst="rect">
            <a:avLst/>
          </a:prstGeom>
          <a:solidFill>
            <a:srgbClr val="1310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569464" y="1463040"/>
            <a:ext cx="14630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10B981"/>
                </a:solidFill>
                <a:latin typeface="Inter"/>
              </a:rPr>
              <a:t>WASM/WASI P2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087368" y="1371600"/>
            <a:ext cx="1527048" cy="50292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142231" y="1463040"/>
            <a:ext cx="14630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64748B"/>
                </a:solidFill>
                <a:latin typeface="Inter"/>
              </a:rPr>
              <a:t>Native ELF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660136" y="1371600"/>
            <a:ext cx="1527048" cy="50292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715000" y="1463040"/>
            <a:ext cx="14630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64748B"/>
                </a:solidFill>
                <a:latin typeface="Inter"/>
              </a:rPr>
              <a:t>Native ELF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232904" y="1371600"/>
            <a:ext cx="1527048" cy="50292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287768" y="1463040"/>
            <a:ext cx="14630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64748B"/>
                </a:solidFill>
                <a:latin typeface="Inter"/>
              </a:rPr>
              <a:t>OCaml/native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11480" y="1975104"/>
            <a:ext cx="201167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64748B"/>
                </a:solidFill>
                <a:latin typeface="Inter"/>
              </a:rPr>
              <a:t>Capability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514600" y="1938528"/>
            <a:ext cx="1527048" cy="502920"/>
          </a:xfrm>
          <a:prstGeom prst="rect">
            <a:avLst/>
          </a:prstGeom>
          <a:solidFill>
            <a:srgbClr val="1310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2569464" y="2029968"/>
            <a:ext cx="14630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10B981"/>
                </a:solidFill>
                <a:latin typeface="Inter"/>
              </a:rPr>
              <a:t>Manifest-declared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087368" y="1938528"/>
            <a:ext cx="1527048" cy="502920"/>
          </a:xfrm>
          <a:prstGeom prst="rect">
            <a:avLst/>
          </a:prstGeom>
          <a:solidFill>
            <a:srgbClr val="0F14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142231" y="2029968"/>
            <a:ext cx="14630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64748B"/>
                </a:solidFill>
                <a:latin typeface="Inter"/>
              </a:rPr>
              <a:t>File perms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660136" y="1938528"/>
            <a:ext cx="1527048" cy="502920"/>
          </a:xfrm>
          <a:prstGeom prst="rect">
            <a:avLst/>
          </a:prstGeom>
          <a:solidFill>
            <a:srgbClr val="0F14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715000" y="2029968"/>
            <a:ext cx="14630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64748B"/>
                </a:solidFill>
                <a:latin typeface="Inter"/>
              </a:rPr>
              <a:t>OCI (optional)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232904" y="1938528"/>
            <a:ext cx="1527048" cy="502920"/>
          </a:xfrm>
          <a:prstGeom prst="rect">
            <a:avLst/>
          </a:prstGeom>
          <a:solidFill>
            <a:srgbClr val="0F14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287768" y="2029968"/>
            <a:ext cx="14630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64748B"/>
                </a:solidFill>
                <a:latin typeface="Inter"/>
              </a:rPr>
              <a:t>None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11480" y="2542032"/>
            <a:ext cx="201167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64748B"/>
                </a:solidFill>
                <a:latin typeface="Inter"/>
              </a:rPr>
              <a:t>Kernel size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514600" y="2505456"/>
            <a:ext cx="1527048" cy="502920"/>
          </a:xfrm>
          <a:prstGeom prst="rect">
            <a:avLst/>
          </a:prstGeom>
          <a:solidFill>
            <a:srgbClr val="1310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2569464" y="2596896"/>
            <a:ext cx="14630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10B981"/>
                </a:solidFill>
                <a:latin typeface="Inter"/>
              </a:rPr>
              <a:t>2.3 MB</a:t>
            </a:r>
          </a:p>
        </p:txBody>
      </p:sp>
      <p:sp>
        <p:nvSpPr>
          <p:cNvPr id="37" name="Rectangle 36"/>
          <p:cNvSpPr/>
          <p:nvPr/>
        </p:nvSpPr>
        <p:spPr>
          <a:xfrm>
            <a:off x="4087368" y="2505456"/>
            <a:ext cx="1527048" cy="50292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4142231" y="2596896"/>
            <a:ext cx="14630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64748B"/>
                </a:solidFill>
                <a:latin typeface="Inter"/>
              </a:rPr>
              <a:t>5–10 MB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660136" y="2505456"/>
            <a:ext cx="1527048" cy="50292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5715000" y="2596896"/>
            <a:ext cx="14630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64748B"/>
                </a:solidFill>
                <a:latin typeface="Inter"/>
              </a:rPr>
              <a:t>Host kernel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232904" y="2505456"/>
            <a:ext cx="1527048" cy="50292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7287768" y="2596896"/>
            <a:ext cx="14630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64748B"/>
                </a:solidFill>
                <a:latin typeface="Inter"/>
              </a:rPr>
              <a:t>N/A (hypervisor)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11480" y="3108960"/>
            <a:ext cx="201167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64748B"/>
                </a:solidFill>
                <a:latin typeface="Inter"/>
              </a:rPr>
              <a:t>App portability</a:t>
            </a:r>
          </a:p>
        </p:txBody>
      </p:sp>
      <p:sp>
        <p:nvSpPr>
          <p:cNvPr id="44" name="Rectangle 43"/>
          <p:cNvSpPr/>
          <p:nvPr/>
        </p:nvSpPr>
        <p:spPr>
          <a:xfrm>
            <a:off x="2514600" y="3072384"/>
            <a:ext cx="1527048" cy="502920"/>
          </a:xfrm>
          <a:prstGeom prst="rect">
            <a:avLst/>
          </a:prstGeom>
          <a:solidFill>
            <a:srgbClr val="1310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2569464" y="3163824"/>
            <a:ext cx="14630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10B981"/>
                </a:solidFill>
                <a:latin typeface="Inter"/>
              </a:rPr>
              <a:t>Any lang→wasm32</a:t>
            </a:r>
          </a:p>
        </p:txBody>
      </p:sp>
      <p:sp>
        <p:nvSpPr>
          <p:cNvPr id="46" name="Rectangle 45"/>
          <p:cNvSpPr/>
          <p:nvPr/>
        </p:nvSpPr>
        <p:spPr>
          <a:xfrm>
            <a:off x="4087368" y="3072384"/>
            <a:ext cx="1527048" cy="502920"/>
          </a:xfrm>
          <a:prstGeom prst="rect">
            <a:avLst/>
          </a:prstGeom>
          <a:solidFill>
            <a:srgbClr val="0F14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4142231" y="3163824"/>
            <a:ext cx="14630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64748B"/>
                </a:solidFill>
                <a:latin typeface="Inter"/>
              </a:rPr>
              <a:t>Arch-specific</a:t>
            </a:r>
          </a:p>
        </p:txBody>
      </p:sp>
      <p:sp>
        <p:nvSpPr>
          <p:cNvPr id="48" name="Rectangle 47"/>
          <p:cNvSpPr/>
          <p:nvPr/>
        </p:nvSpPr>
        <p:spPr>
          <a:xfrm>
            <a:off x="5660136" y="3072384"/>
            <a:ext cx="1527048" cy="502920"/>
          </a:xfrm>
          <a:prstGeom prst="rect">
            <a:avLst/>
          </a:prstGeom>
          <a:solidFill>
            <a:srgbClr val="0F14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5715000" y="3163824"/>
            <a:ext cx="14630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64748B"/>
                </a:solidFill>
                <a:latin typeface="Inter"/>
              </a:rPr>
              <a:t>Arch-specific</a:t>
            </a:r>
          </a:p>
        </p:txBody>
      </p:sp>
      <p:sp>
        <p:nvSpPr>
          <p:cNvPr id="50" name="Rectangle 49"/>
          <p:cNvSpPr/>
          <p:nvPr/>
        </p:nvSpPr>
        <p:spPr>
          <a:xfrm>
            <a:off x="7232904" y="3072384"/>
            <a:ext cx="1527048" cy="502920"/>
          </a:xfrm>
          <a:prstGeom prst="rect">
            <a:avLst/>
          </a:prstGeom>
          <a:solidFill>
            <a:srgbClr val="0F14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7287768" y="3163824"/>
            <a:ext cx="14630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64748B"/>
                </a:solidFill>
                <a:latin typeface="Inter"/>
              </a:rPr>
              <a:t>OCaml/C limited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11480" y="3675887"/>
            <a:ext cx="201167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64748B"/>
                </a:solidFill>
                <a:latin typeface="Inter"/>
              </a:rPr>
              <a:t>Attack surface</a:t>
            </a:r>
          </a:p>
        </p:txBody>
      </p:sp>
      <p:sp>
        <p:nvSpPr>
          <p:cNvPr id="53" name="Rectangle 52"/>
          <p:cNvSpPr/>
          <p:nvPr/>
        </p:nvSpPr>
        <p:spPr>
          <a:xfrm>
            <a:off x="2514600" y="3639312"/>
            <a:ext cx="1527048" cy="502920"/>
          </a:xfrm>
          <a:prstGeom prst="rect">
            <a:avLst/>
          </a:prstGeom>
          <a:solidFill>
            <a:srgbClr val="1310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2569464" y="3730752"/>
            <a:ext cx="14630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10B981"/>
                </a:solidFill>
                <a:latin typeface="Inter"/>
              </a:rPr>
              <a:t>Kernel+WT+Supv</a:t>
            </a:r>
          </a:p>
        </p:txBody>
      </p:sp>
      <p:sp>
        <p:nvSpPr>
          <p:cNvPr id="55" name="Rectangle 54"/>
          <p:cNvSpPr/>
          <p:nvPr/>
        </p:nvSpPr>
        <p:spPr>
          <a:xfrm>
            <a:off x="4087368" y="3639312"/>
            <a:ext cx="1527048" cy="50292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4142231" y="3730752"/>
            <a:ext cx="14630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64748B"/>
                </a:solidFill>
                <a:latin typeface="Inter"/>
              </a:rPr>
              <a:t>Full userland</a:t>
            </a:r>
          </a:p>
        </p:txBody>
      </p:sp>
      <p:sp>
        <p:nvSpPr>
          <p:cNvPr id="57" name="Rectangle 56"/>
          <p:cNvSpPr/>
          <p:nvPr/>
        </p:nvSpPr>
        <p:spPr>
          <a:xfrm>
            <a:off x="5660136" y="3639312"/>
            <a:ext cx="1527048" cy="50292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5715000" y="3730752"/>
            <a:ext cx="14630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64748B"/>
                </a:solidFill>
                <a:latin typeface="Inter"/>
              </a:rPr>
              <a:t>Full userland</a:t>
            </a:r>
          </a:p>
        </p:txBody>
      </p:sp>
      <p:sp>
        <p:nvSpPr>
          <p:cNvPr id="59" name="Rectangle 58"/>
          <p:cNvSpPr/>
          <p:nvPr/>
        </p:nvSpPr>
        <p:spPr>
          <a:xfrm>
            <a:off x="7232904" y="3639312"/>
            <a:ext cx="1527048" cy="50292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7287768" y="3730752"/>
            <a:ext cx="14630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64748B"/>
                </a:solidFill>
                <a:latin typeface="Inter"/>
              </a:rPr>
              <a:t>Hypervisor only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11480" y="4242816"/>
            <a:ext cx="201167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64748B"/>
                </a:solidFill>
                <a:latin typeface="Inter"/>
              </a:rPr>
              <a:t>Binary determ.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514600" y="4206240"/>
            <a:ext cx="1527048" cy="502920"/>
          </a:xfrm>
          <a:prstGeom prst="rect">
            <a:avLst/>
          </a:prstGeom>
          <a:solidFill>
            <a:srgbClr val="1310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2569464" y="4297679"/>
            <a:ext cx="14630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10B981"/>
                </a:solidFill>
                <a:latin typeface="Inter"/>
              </a:rPr>
              <a:t>Byte-identical</a:t>
            </a:r>
          </a:p>
        </p:txBody>
      </p:sp>
      <p:sp>
        <p:nvSpPr>
          <p:cNvPr id="64" name="Rectangle 63"/>
          <p:cNvSpPr/>
          <p:nvPr/>
        </p:nvSpPr>
        <p:spPr>
          <a:xfrm>
            <a:off x="4087368" y="4206240"/>
            <a:ext cx="1527048" cy="502920"/>
          </a:xfrm>
          <a:prstGeom prst="rect">
            <a:avLst/>
          </a:prstGeom>
          <a:solidFill>
            <a:srgbClr val="0F14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4142231" y="4297679"/>
            <a:ext cx="14630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64748B"/>
                </a:solidFill>
                <a:latin typeface="Inter"/>
              </a:rPr>
              <a:t>Varies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660136" y="4206240"/>
            <a:ext cx="1527048" cy="502920"/>
          </a:xfrm>
          <a:prstGeom prst="rect">
            <a:avLst/>
          </a:prstGeom>
          <a:solidFill>
            <a:srgbClr val="0F14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5715000" y="4297679"/>
            <a:ext cx="14630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64748B"/>
                </a:solidFill>
                <a:latin typeface="Inter"/>
              </a:rPr>
              <a:t>Layer hash</a:t>
            </a:r>
          </a:p>
        </p:txBody>
      </p:sp>
      <p:sp>
        <p:nvSpPr>
          <p:cNvPr id="68" name="Rectangle 67"/>
          <p:cNvSpPr/>
          <p:nvPr/>
        </p:nvSpPr>
        <p:spPr>
          <a:xfrm>
            <a:off x="7232904" y="4206240"/>
            <a:ext cx="1527048" cy="502920"/>
          </a:xfrm>
          <a:prstGeom prst="rect">
            <a:avLst/>
          </a:prstGeom>
          <a:solidFill>
            <a:srgbClr val="0F14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7287768" y="4297679"/>
            <a:ext cx="14630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64748B"/>
                </a:solidFill>
                <a:latin typeface="Inter"/>
              </a:rPr>
              <a:t>Varies</a:t>
            </a:r>
          </a:p>
        </p:txBody>
      </p:sp>
      <p:sp>
        <p:nvSpPr>
          <p:cNvPr id="70" name="Rectangle 69"/>
          <p:cNvSpPr/>
          <p:nvPr/>
        </p:nvSpPr>
        <p:spPr>
          <a:xfrm>
            <a:off x="0" y="5079492"/>
            <a:ext cx="9144000" cy="64008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8138160" y="4796028"/>
            <a:ext cx="914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64748B"/>
                </a:solidFill>
                <a:latin typeface="Inter"/>
              </a:rPr>
              <a:t>12 / 18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11480" y="201168"/>
            <a:ext cx="1463040" cy="201168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29768" y="201168"/>
            <a:ext cx="1426464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Inter"/>
              </a:rPr>
              <a:t>ROADMAP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512064"/>
            <a:ext cx="832104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900" b="1" i="0">
                <a:solidFill>
                  <a:srgbClr val="E2E8F0"/>
                </a:solidFill>
                <a:latin typeface="Inter"/>
              </a:rPr>
              <a:t>17 Phases Complete. Building Toward a Full Desktop OS.</a:t>
            </a:r>
          </a:p>
        </p:txBody>
      </p:sp>
      <p:sp>
        <p:nvSpPr>
          <p:cNvPr id="7" name="Rectangle 6"/>
          <p:cNvSpPr/>
          <p:nvPr/>
        </p:nvSpPr>
        <p:spPr>
          <a:xfrm>
            <a:off x="411480" y="1115568"/>
            <a:ext cx="2724912" cy="1097280"/>
          </a:xfrm>
          <a:prstGeom prst="rect">
            <a:avLst/>
          </a:prstGeom>
          <a:solidFill>
            <a:srgbClr val="101A10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11480" y="1115568"/>
            <a:ext cx="2724912" cy="5029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76072" y="1207008"/>
            <a:ext cx="237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10B981"/>
                </a:solidFill>
                <a:latin typeface="Inter"/>
              </a:rPr>
              <a:t>✓ P01–P04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76072" y="1554480"/>
            <a:ext cx="237744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E2E8F0"/>
                </a:solidFill>
                <a:latin typeface="Inter"/>
              </a:rPr>
              <a:t>Kernel + Supervisor + Manifest + IPC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319272" y="1115568"/>
            <a:ext cx="2724912" cy="1097280"/>
          </a:xfrm>
          <a:prstGeom prst="rect">
            <a:avLst/>
          </a:prstGeom>
          <a:solidFill>
            <a:srgbClr val="101A10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319272" y="1115568"/>
            <a:ext cx="2724912" cy="5029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483864" y="1207008"/>
            <a:ext cx="237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10B981"/>
                </a:solidFill>
                <a:latin typeface="Inter"/>
              </a:rPr>
              <a:t>✓ P05–P08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483864" y="1554480"/>
            <a:ext cx="237744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E2E8F0"/>
                </a:solidFill>
                <a:latin typeface="Inter"/>
              </a:rPr>
              <a:t>Seccomp + Storage + Unit Tests + CI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227064" y="1115568"/>
            <a:ext cx="2724912" cy="1097280"/>
          </a:xfrm>
          <a:prstGeom prst="rect">
            <a:avLst/>
          </a:prstGeom>
          <a:solidFill>
            <a:srgbClr val="101A10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227064" y="1115568"/>
            <a:ext cx="2724912" cy="5029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391656" y="1207008"/>
            <a:ext cx="237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10B981"/>
                </a:solidFill>
                <a:latin typeface="Inter"/>
              </a:rPr>
              <a:t>✓ P09–P10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91656" y="1554480"/>
            <a:ext cx="237744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E2E8F0"/>
                </a:solidFill>
                <a:latin typeface="Inter"/>
              </a:rPr>
              <a:t>Display (DRM/virtio-gpu) + Bitmap Font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11480" y="2377439"/>
            <a:ext cx="2724912" cy="1097280"/>
          </a:xfrm>
          <a:prstGeom prst="rect">
            <a:avLst/>
          </a:prstGeom>
          <a:solidFill>
            <a:srgbClr val="101A10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11480" y="2377439"/>
            <a:ext cx="2724912" cy="5029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76072" y="2468879"/>
            <a:ext cx="237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10B981"/>
                </a:solidFill>
                <a:latin typeface="Inter"/>
              </a:rPr>
              <a:t>✓ P11–P12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6072" y="2816351"/>
            <a:ext cx="237744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E2E8F0"/>
                </a:solidFill>
                <a:latin typeface="Inter"/>
              </a:rPr>
              <a:t>Networking + Interactive Shell + Keyboard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319272" y="2377439"/>
            <a:ext cx="2724912" cy="1097280"/>
          </a:xfrm>
          <a:prstGeom prst="rect">
            <a:avLst/>
          </a:prstGeom>
          <a:solidFill>
            <a:srgbClr val="101A10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3319272" y="2377439"/>
            <a:ext cx="2724912" cy="5029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483864" y="2468879"/>
            <a:ext cx="237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10B981"/>
                </a:solidFill>
                <a:latin typeface="Inter"/>
              </a:rPr>
              <a:t>✓ P13–P15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483864" y="2816351"/>
            <a:ext cx="237744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E2E8F0"/>
                </a:solidFill>
                <a:latin typeface="Inter"/>
              </a:rPr>
              <a:t>Process Mgmt + Package Mgr + Persistent Logs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227064" y="2377439"/>
            <a:ext cx="2724912" cy="1097280"/>
          </a:xfrm>
          <a:prstGeom prst="rect">
            <a:avLst/>
          </a:prstGeom>
          <a:solidFill>
            <a:srgbClr val="101A10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6227064" y="2377439"/>
            <a:ext cx="2724912" cy="5029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391656" y="2468879"/>
            <a:ext cx="237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10B981"/>
                </a:solidFill>
                <a:latin typeface="Inter"/>
              </a:rPr>
              <a:t>✓ P16–P17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391656" y="2816351"/>
            <a:ext cx="237744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E2E8F0"/>
                </a:solidFill>
                <a:latin typeface="Inter"/>
              </a:rPr>
              <a:t>Real-time TTY + Windowing + Mouse Input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11480" y="3639311"/>
            <a:ext cx="2724912" cy="1097280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411480" y="3639311"/>
            <a:ext cx="2724912" cy="50292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576072" y="3730751"/>
            <a:ext cx="237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64748B"/>
                </a:solidFill>
                <a:latin typeface="Inter"/>
              </a:rPr>
              <a:t>P18–P19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76072" y="4078223"/>
            <a:ext cx="237744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64748B"/>
                </a:solidFill>
                <a:latin typeface="Inter"/>
              </a:rPr>
              <a:t>Font Scaling + GPU-Accelerated Display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319272" y="3639311"/>
            <a:ext cx="2724912" cy="1097280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3319272" y="3639311"/>
            <a:ext cx="2724912" cy="50292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3483864" y="3730751"/>
            <a:ext cx="237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64748B"/>
                </a:solidFill>
                <a:latin typeface="Inter"/>
              </a:rPr>
              <a:t>P20–P21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483864" y="4078223"/>
            <a:ext cx="237744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64748B"/>
                </a:solidFill>
                <a:latin typeface="Inter"/>
              </a:rPr>
              <a:t>Multi-user Auth + App Store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227064" y="3639311"/>
            <a:ext cx="2724912" cy="1097280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6227064" y="3639311"/>
            <a:ext cx="2724912" cy="50292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6391656" y="3730751"/>
            <a:ext cx="237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64748B"/>
                </a:solidFill>
                <a:latin typeface="Inter"/>
              </a:rPr>
              <a:t>P22+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391656" y="4078223"/>
            <a:ext cx="237744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64748B"/>
                </a:solidFill>
                <a:latin typeface="Inter"/>
              </a:rPr>
              <a:t>Full Desktop Shell + Hardware Support</a:t>
            </a:r>
          </a:p>
        </p:txBody>
      </p:sp>
      <p:sp>
        <p:nvSpPr>
          <p:cNvPr id="43" name="Rectangle 42"/>
          <p:cNvSpPr/>
          <p:nvPr/>
        </p:nvSpPr>
        <p:spPr>
          <a:xfrm>
            <a:off x="0" y="5079492"/>
            <a:ext cx="9144000" cy="64008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8138160" y="4796028"/>
            <a:ext cx="914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64748B"/>
                </a:solidFill>
                <a:latin typeface="Inter"/>
              </a:rPr>
              <a:t>13 / 18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11480" y="201168"/>
            <a:ext cx="1463040" cy="201168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29768" y="201168"/>
            <a:ext cx="1426464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Inter"/>
              </a:rPr>
              <a:t>CURRENT: P17-18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512064"/>
            <a:ext cx="82296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100" b="1" i="0">
                <a:solidFill>
                  <a:srgbClr val="E2E8F0"/>
                </a:solidFill>
                <a:latin typeface="Inter"/>
              </a:rPr>
              <a:t>Windowing System — Live Today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" y="987552"/>
            <a:ext cx="83210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64748B"/>
                </a:solidFill>
                <a:latin typeface="Inter"/>
              </a:rPr>
              <a:t>Supervisor manages window chrome, focus, per-app status strips, and keyboard routing.</a:t>
            </a:r>
          </a:p>
        </p:txBody>
      </p:sp>
      <p:sp>
        <p:nvSpPr>
          <p:cNvPr id="8" name="Rectangle 7"/>
          <p:cNvSpPr/>
          <p:nvPr/>
        </p:nvSpPr>
        <p:spPr>
          <a:xfrm>
            <a:off x="411480" y="1371600"/>
            <a:ext cx="4160520" cy="658368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411480" y="1371600"/>
            <a:ext cx="50292" cy="658368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94360" y="1444752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7C3AED"/>
                </a:solidFill>
                <a:latin typeface="Inter"/>
              </a:rPr>
              <a:t>Focus Border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1719072"/>
            <a:ext cx="3749039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64748B"/>
                </a:solidFill>
                <a:latin typeface="Inter"/>
              </a:rPr>
              <a:t>2px accent-color border around active window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754880" y="1371600"/>
            <a:ext cx="4160520" cy="658368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754880" y="1371600"/>
            <a:ext cx="50292" cy="658368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937760" y="1444752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38BDF8"/>
                </a:solidFill>
                <a:latin typeface="Inter"/>
              </a:rPr>
              <a:t>Title Bar Accent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937760" y="1719072"/>
            <a:ext cx="3749039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64748B"/>
                </a:solidFill>
                <a:latin typeface="Inter"/>
              </a:rPr>
              <a:t>Deterministic per-app color · Bright on focus, 80% on blur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11480" y="2148840"/>
            <a:ext cx="4160520" cy="658368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411480" y="2148840"/>
            <a:ext cx="50292" cy="658368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94360" y="2221992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0B981"/>
                </a:solidFill>
                <a:latin typeface="Inter"/>
              </a:rPr>
              <a:t>Status Strip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4360" y="2496312"/>
            <a:ext cx="3749039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64748B"/>
                </a:solidFill>
                <a:latin typeface="Inter"/>
              </a:rPr>
              <a:t>Per-window bar: app name + uptime, drawn by supervisor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754880" y="2148840"/>
            <a:ext cx="4160520" cy="658368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754880" y="2148840"/>
            <a:ext cx="50292" cy="658368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937760" y="2221992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06B6D4"/>
                </a:solidFill>
                <a:latin typeface="Inter"/>
              </a:rPr>
              <a:t>FPS Tracking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937760" y="2496312"/>
            <a:ext cx="3749039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64748B"/>
                </a:solidFill>
                <a:latin typeface="Inter"/>
              </a:rPr>
              <a:t>Per-app flush rate · Logged every 5s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11480" y="2926080"/>
            <a:ext cx="4160520" cy="658368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11480" y="2926080"/>
            <a:ext cx="50292" cy="658368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94360" y="2999232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59E0B"/>
                </a:solidFill>
                <a:latin typeface="Inter"/>
              </a:rPr>
              <a:t>Click to Focus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94360" y="3273552"/>
            <a:ext cx="3749039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64748B"/>
                </a:solidFill>
                <a:latin typeface="Inter"/>
              </a:rPr>
              <a:t>Click app name in menu bar → raise &amp; focus window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754880" y="2926080"/>
            <a:ext cx="4160520" cy="658368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4754880" y="2926080"/>
            <a:ext cx="50292" cy="658368"/>
          </a:xfrm>
          <a:prstGeom prst="rect">
            <a:avLst/>
          </a:prstGeom>
          <a:solidFill>
            <a:srgbClr val="F871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937760" y="2999232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87171"/>
                </a:solidFill>
                <a:latin typeface="Inter"/>
              </a:rPr>
              <a:t>Drag to Move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937760" y="3273552"/>
            <a:ext cx="3749039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64748B"/>
                </a:solidFill>
                <a:latin typeface="Inter"/>
              </a:rPr>
              <a:t>Mouse drag deltas logged · Window repositioning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11480" y="3703320"/>
            <a:ext cx="4160520" cy="658368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411480" y="3703320"/>
            <a:ext cx="50292" cy="658368"/>
          </a:xfrm>
          <a:prstGeom prst="rect">
            <a:avLst/>
          </a:prstGeom>
          <a:solidFill>
            <a:srgbClr val="A78B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94360" y="3776472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A78BFA"/>
                </a:solidFill>
                <a:latin typeface="Inter"/>
              </a:rPr>
              <a:t>Alt+? Overlay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94360" y="4050791"/>
            <a:ext cx="3749039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64748B"/>
                </a:solidFill>
                <a:latin typeface="Inter"/>
              </a:rPr>
              <a:t>Keyboard shortcut cheat sheet as toast overlay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754880" y="3703320"/>
            <a:ext cx="4160520" cy="658368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4754880" y="3703320"/>
            <a:ext cx="50292" cy="658368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4937760" y="3776472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64748B"/>
                </a:solidFill>
                <a:latin typeface="Inter"/>
              </a:rPr>
              <a:t>IPC: @supervisor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937760" y="4050791"/>
            <a:ext cx="3749039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64748B"/>
                </a:solidFill>
                <a:latin typeface="Inter"/>
              </a:rPr>
              <a:t>focus · list · ping · uptime · version · apps · loglevel</a:t>
            </a:r>
          </a:p>
        </p:txBody>
      </p:sp>
      <p:sp>
        <p:nvSpPr>
          <p:cNvPr id="40" name="Rectangle 39"/>
          <p:cNvSpPr/>
          <p:nvPr/>
        </p:nvSpPr>
        <p:spPr>
          <a:xfrm>
            <a:off x="0" y="5079492"/>
            <a:ext cx="9144000" cy="64008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8138160" y="4796028"/>
            <a:ext cx="914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64748B"/>
                </a:solidFill>
                <a:latin typeface="Inter"/>
              </a:rPr>
              <a:t>14 / 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F871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11480" y="201168"/>
            <a:ext cx="1463040" cy="201168"/>
          </a:xfrm>
          <a:prstGeom prst="rect">
            <a:avLst/>
          </a:prstGeom>
          <a:solidFill>
            <a:srgbClr val="F871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29768" y="201168"/>
            <a:ext cx="1426464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Inter"/>
              </a:rPr>
              <a:t>SECURITY DEEP DIVE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512064"/>
            <a:ext cx="82296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100" b="1" i="0">
                <a:solidFill>
                  <a:srgbClr val="E2E8F0"/>
                </a:solidFill>
                <a:latin typeface="Inter"/>
              </a:rPr>
              <a:t>Defense in depth — without the complexity.</a:t>
            </a:r>
          </a:p>
        </p:txBody>
      </p:sp>
      <p:sp>
        <p:nvSpPr>
          <p:cNvPr id="7" name="Rectangle 6"/>
          <p:cNvSpPr/>
          <p:nvPr/>
        </p:nvSpPr>
        <p:spPr>
          <a:xfrm>
            <a:off x="411480" y="1115568"/>
            <a:ext cx="8321040" cy="749808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11480" y="1115568"/>
            <a:ext cx="54864" cy="749808"/>
          </a:xfrm>
          <a:prstGeom prst="rect">
            <a:avLst/>
          </a:prstGeom>
          <a:solidFill>
            <a:srgbClr val="F871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94360" y="1170432"/>
            <a:ext cx="32004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87171"/>
                </a:solidFill>
                <a:latin typeface="Inter"/>
              </a:rPr>
              <a:t>Layer 1: WASM Sandbox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1435607"/>
            <a:ext cx="7772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80" b="0" i="0">
                <a:solidFill>
                  <a:srgbClr val="64748B"/>
                </a:solidFill>
                <a:latin typeface="Inter"/>
              </a:rPr>
              <a:t>Every app runs inside Wasmtime's WASM sandbox. Memory is isolated. No raw pointers.
Stack overflows, buffer overruns, UAF — eliminated at the bytecode level.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1480" y="1984248"/>
            <a:ext cx="8321040" cy="749808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11480" y="1984248"/>
            <a:ext cx="54864" cy="749808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94360" y="2039112"/>
            <a:ext cx="32004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59E0B"/>
                </a:solidFill>
                <a:latin typeface="Inter"/>
              </a:rPr>
              <a:t>Layer 2: WASI Capability Model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2304288"/>
            <a:ext cx="7772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80" b="0" i="0">
                <a:solidFill>
                  <a:srgbClr val="64748B"/>
                </a:solidFill>
                <a:latin typeface="Inter"/>
              </a:rPr>
              <a:t>App declares capabilities in vyoma.toml. Supervisor wires ONLY declared interfaces.
No network capability → no TCP socket wired up. Not filtered — simply absent.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11480" y="2852928"/>
            <a:ext cx="8321040" cy="749808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11480" y="2852928"/>
            <a:ext cx="54864" cy="749808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94360" y="2907792"/>
            <a:ext cx="32004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7C3AED"/>
                </a:solidFill>
                <a:latin typeface="Inter"/>
              </a:rPr>
              <a:t>Layer 3: Seccomp BPF Denylist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94360" y="3172968"/>
            <a:ext cx="7772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80" b="0" i="0">
                <a:solidFill>
                  <a:srgbClr val="64748B"/>
                </a:solidFill>
                <a:latin typeface="Inter"/>
              </a:rPr>
              <a:t>Supervisor applies seccomp BPF denylist to all Wasmtime child processes.
Blocks dangerous syscalls even if Wasmtime were somehow compromised.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11480" y="3721607"/>
            <a:ext cx="8321040" cy="749808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11480" y="3721607"/>
            <a:ext cx="54864" cy="749808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94360" y="3776471"/>
            <a:ext cx="32004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10B981"/>
                </a:solidFill>
                <a:latin typeface="Inter"/>
              </a:rPr>
              <a:t>Layer 4: No C Userland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4360" y="4041647"/>
            <a:ext cx="7772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80" b="0" i="0">
                <a:solidFill>
                  <a:srgbClr val="64748B"/>
                </a:solidFill>
                <a:latin typeface="Inter"/>
              </a:rPr>
              <a:t>No shell. No libc. No interpreters. No POSIX env vars. No /proc injection.
Attack surface = kernel + Wasmtime + supervisor. That's it.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5079492"/>
            <a:ext cx="9144000" cy="64008"/>
          </a:xfrm>
          <a:prstGeom prst="rect">
            <a:avLst/>
          </a:prstGeom>
          <a:solidFill>
            <a:srgbClr val="F871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138160" y="4796028"/>
            <a:ext cx="914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64748B"/>
                </a:solidFill>
                <a:latin typeface="Inter"/>
              </a:rPr>
              <a:t>15 / 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11480" y="201168"/>
            <a:ext cx="1463040" cy="201168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29768" y="201168"/>
            <a:ext cx="1426464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Inter"/>
              </a:rPr>
              <a:t>DEV EXPERIENCE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512064"/>
            <a:ext cx="82296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E2E8F0"/>
                </a:solidFill>
                <a:latin typeface="Inter"/>
              </a:rPr>
              <a:t>Write Rust (or Go, C, Python). Get a sandboxed OS app.</a:t>
            </a:r>
          </a:p>
        </p:txBody>
      </p:sp>
      <p:sp>
        <p:nvSpPr>
          <p:cNvPr id="7" name="Rectangle 6"/>
          <p:cNvSpPr/>
          <p:nvPr/>
        </p:nvSpPr>
        <p:spPr>
          <a:xfrm>
            <a:off x="411480" y="1115568"/>
            <a:ext cx="2084831" cy="2560320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11480" y="1115568"/>
            <a:ext cx="2084831" cy="5029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548640" y="1207008"/>
            <a:ext cx="411480" cy="411480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57784" y="1207008"/>
            <a:ext cx="393192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Inter"/>
              </a:rPr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" y="1261872"/>
            <a:ext cx="12801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38BDF8"/>
                </a:solidFill>
                <a:latin typeface="Inter"/>
              </a:rPr>
              <a:t>Create app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" y="1719072"/>
            <a:ext cx="1810512" cy="868680"/>
          </a:xfrm>
          <a:prstGeom prst="rect">
            <a:avLst/>
          </a:prstGeom>
          <a:solidFill>
            <a:srgbClr val="0D111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80" y="1755648"/>
            <a:ext cx="1645920" cy="804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EE7B7"/>
                </a:solidFill>
                <a:latin typeface="Inter"/>
              </a:rPr>
              <a:t>mkdir apps/my-app
cargo init --name my-app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606040" y="1115568"/>
            <a:ext cx="2084831" cy="2560320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2606040" y="1115568"/>
            <a:ext cx="2084831" cy="50292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2743200" y="1207008"/>
            <a:ext cx="411480" cy="41148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752344" y="1207008"/>
            <a:ext cx="393192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Inter"/>
              </a:rPr>
              <a:t>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291840" y="1261872"/>
            <a:ext cx="12801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7C3AED"/>
                </a:solidFill>
                <a:latin typeface="Inter"/>
              </a:rPr>
              <a:t>Declare capabilities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743200" y="1719072"/>
            <a:ext cx="1810512" cy="868680"/>
          </a:xfrm>
          <a:prstGeom prst="rect">
            <a:avLst/>
          </a:prstGeom>
          <a:solidFill>
            <a:srgbClr val="0D111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834640" y="1755648"/>
            <a:ext cx="1645920" cy="804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EE7B7"/>
                </a:solidFill>
                <a:latin typeface="Inter"/>
              </a:rPr>
              <a:t>[capabilities]
stdio = true
display = true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800600" y="1115568"/>
            <a:ext cx="2084831" cy="2560320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800600" y="1115568"/>
            <a:ext cx="2084831" cy="5029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4937760" y="1207008"/>
            <a:ext cx="411480" cy="41148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946904" y="1207008"/>
            <a:ext cx="393192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Inter"/>
              </a:rPr>
              <a:t>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486400" y="1261872"/>
            <a:ext cx="12801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10B981"/>
                </a:solidFill>
                <a:latin typeface="Inter"/>
              </a:rPr>
              <a:t>Build to WASM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937760" y="1719072"/>
            <a:ext cx="1810512" cy="868680"/>
          </a:xfrm>
          <a:prstGeom prst="rect">
            <a:avLst/>
          </a:prstGeom>
          <a:solidFill>
            <a:srgbClr val="0D111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029200" y="1755648"/>
            <a:ext cx="1645920" cy="804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EE7B7"/>
                </a:solidFill>
                <a:latin typeface="Inter"/>
              </a:rPr>
              <a:t>cargo build
--target wasm32-wasip2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995159" y="1115568"/>
            <a:ext cx="2084831" cy="2560320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6995159" y="1115568"/>
            <a:ext cx="2084831" cy="5029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7132320" y="1207008"/>
            <a:ext cx="411480" cy="41148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141464" y="1207008"/>
            <a:ext cx="393192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Inter"/>
              </a:rPr>
              <a:t>4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80959" y="1261872"/>
            <a:ext cx="12801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F59E0B"/>
                </a:solidFill>
                <a:latin typeface="Inter"/>
              </a:rPr>
              <a:t>Boot &amp; run in QEMU</a:t>
            </a:r>
          </a:p>
        </p:txBody>
      </p:sp>
      <p:sp>
        <p:nvSpPr>
          <p:cNvPr id="33" name="Rectangle 32"/>
          <p:cNvSpPr/>
          <p:nvPr/>
        </p:nvSpPr>
        <p:spPr>
          <a:xfrm>
            <a:off x="7132320" y="1719072"/>
            <a:ext cx="1810512" cy="868680"/>
          </a:xfrm>
          <a:prstGeom prst="rect">
            <a:avLst/>
          </a:prstGeom>
          <a:solidFill>
            <a:srgbClr val="0D111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7223759" y="1755648"/>
            <a:ext cx="1645920" cy="804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EE7B7"/>
                </a:solidFill>
                <a:latin typeface="Inter"/>
              </a:rPr>
              <a:t>make rootfs &amp;&amp; make run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11480" y="3840480"/>
            <a:ext cx="8321040" cy="731520"/>
          </a:xfrm>
          <a:prstGeom prst="rect">
            <a:avLst/>
          </a:prstGeom>
          <a:solidFill>
            <a:srgbClr val="0A0F0A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411480" y="3840480"/>
            <a:ext cx="50292" cy="73152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594360" y="3895344"/>
            <a:ext cx="14630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10B981"/>
                </a:solidFill>
                <a:latin typeface="Inter"/>
              </a:rPr>
              <a:t>Inside the VM: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94360" y="4151376"/>
            <a:ext cx="7955279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80" b="0" i="0">
                <a:solidFill>
                  <a:srgbClr val="64748B"/>
                </a:solidFill>
                <a:latin typeface="Inter"/>
              </a:rPr>
              <a:t>ps  ·  log &lt;name&gt;  ·  logf &lt;name&gt;  ·  kill &lt;name&gt;  ·  restart &lt;name&gt;  ·  @supervisor: list  ·  @supervisor: focus &lt;name&gt;</a:t>
            </a:r>
          </a:p>
        </p:txBody>
      </p:sp>
      <p:sp>
        <p:nvSpPr>
          <p:cNvPr id="39" name="Rectangle 38"/>
          <p:cNvSpPr/>
          <p:nvPr/>
        </p:nvSpPr>
        <p:spPr>
          <a:xfrm>
            <a:off x="0" y="5079492"/>
            <a:ext cx="9144000" cy="64008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8138160" y="4796028"/>
            <a:ext cx="914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64748B"/>
                </a:solidFill>
                <a:latin typeface="Inter"/>
              </a:rPr>
              <a:t>16 / 18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11480" y="201168"/>
            <a:ext cx="1463040" cy="201168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29768" y="201168"/>
            <a:ext cx="1426464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Inter"/>
              </a:rPr>
              <a:t>LONG-TERM VISION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411480"/>
            <a:ext cx="8229600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E2E8F0"/>
                </a:solidFill>
                <a:latin typeface="Inter"/>
              </a:rPr>
              <a:t>Every feature a modern OS ships.
Delivered as WASM apps.</a:t>
            </a:r>
          </a:p>
        </p:txBody>
      </p:sp>
      <p:sp>
        <p:nvSpPr>
          <p:cNvPr id="7" name="Rectangle 6"/>
          <p:cNvSpPr/>
          <p:nvPr/>
        </p:nvSpPr>
        <p:spPr>
          <a:xfrm>
            <a:off x="411480" y="1417320"/>
            <a:ext cx="2724912" cy="1371600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11480" y="1417320"/>
            <a:ext cx="50292" cy="137160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94360" y="1508760"/>
            <a:ext cx="237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7C3AED"/>
                </a:solidFill>
                <a:latin typeface="Inter"/>
              </a:rPr>
              <a:t>App Store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1874519"/>
            <a:ext cx="237744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80" b="0" i="0">
                <a:solidFill>
                  <a:srgbClr val="64748B"/>
                </a:solidFill>
                <a:latin typeface="Inter"/>
              </a:rPr>
              <a:t>Signed .wasm bundles · capability manifests
one-command install · sandboxed by default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319272" y="1417320"/>
            <a:ext cx="2724912" cy="1371600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319272" y="1417320"/>
            <a:ext cx="50292" cy="13716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502152" y="1508760"/>
            <a:ext cx="237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10B981"/>
                </a:solidFill>
                <a:latin typeface="Inter"/>
              </a:rPr>
              <a:t>Package Manager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02152" y="1874519"/>
            <a:ext cx="237744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80" b="0" i="0">
                <a:solidFill>
                  <a:srgbClr val="64748B"/>
                </a:solidFill>
                <a:latin typeface="Inter"/>
              </a:rPr>
              <a:t>vyoma-pkg · WASM-native · no native binaries
install, update, remove from signed registry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227064" y="1417320"/>
            <a:ext cx="2724912" cy="1371600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227064" y="1417320"/>
            <a:ext cx="50292" cy="1371600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9944" y="1508760"/>
            <a:ext cx="237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38BDF8"/>
                </a:solidFill>
                <a:latin typeface="Inter"/>
              </a:rPr>
              <a:t>Desktop Shell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9944" y="1874519"/>
            <a:ext cx="237744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80" b="0" i="0">
                <a:solidFill>
                  <a:srgbClr val="64748B"/>
                </a:solidFill>
                <a:latin typeface="Inter"/>
              </a:rPr>
              <a:t>App launcher · taskbar · notifications
all WASM, rendered via VYOMA_DRAW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11480" y="2953512"/>
            <a:ext cx="2724912" cy="1371600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11480" y="2953512"/>
            <a:ext cx="50292" cy="13716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94360" y="3044952"/>
            <a:ext cx="237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59E0B"/>
                </a:solidFill>
                <a:latin typeface="Inter"/>
              </a:rPr>
              <a:t>Multi-user Auth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4360" y="3410712"/>
            <a:ext cx="237744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80" b="0" i="0">
                <a:solidFill>
                  <a:srgbClr val="64748B"/>
                </a:solidFill>
                <a:latin typeface="Inter"/>
              </a:rPr>
              <a:t>Capability tokens · user-scoped filesystem
no UNIX uid/gid dependency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319272" y="2953512"/>
            <a:ext cx="2724912" cy="1371600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3319272" y="2953512"/>
            <a:ext cx="50292" cy="137160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502152" y="3044952"/>
            <a:ext cx="237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06B6D4"/>
                </a:solidFill>
                <a:latin typeface="Inter"/>
              </a:rPr>
              <a:t>Hardware Drivers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502152" y="3410712"/>
            <a:ext cx="237744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80" b="0" i="0">
                <a:solidFill>
                  <a:srgbClr val="64748B"/>
                </a:solidFill>
                <a:latin typeface="Inter"/>
              </a:rPr>
              <a:t>USB · audio · camera · sensors
each as a typed WASI interface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227064" y="2953512"/>
            <a:ext cx="2724912" cy="1371600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6227064" y="2953512"/>
            <a:ext cx="50292" cy="1371600"/>
          </a:xfrm>
          <a:prstGeom prst="rect">
            <a:avLst/>
          </a:prstGeom>
          <a:solidFill>
            <a:srgbClr val="F871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409944" y="3044952"/>
            <a:ext cx="237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87171"/>
                </a:solidFill>
                <a:latin typeface="Inter"/>
              </a:rPr>
              <a:t>OTA Updates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09944" y="3410712"/>
            <a:ext cx="237744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80" b="0" i="0">
                <a:solidFill>
                  <a:srgbClr val="64748B"/>
                </a:solidFill>
                <a:latin typeface="Inter"/>
              </a:rPr>
              <a:t>Atomic supervisor + kernel updates
rollback-capable · app updates via diff</a:t>
            </a:r>
          </a:p>
        </p:txBody>
      </p:sp>
      <p:sp>
        <p:nvSpPr>
          <p:cNvPr id="31" name="Rectangle 30"/>
          <p:cNvSpPr/>
          <p:nvPr/>
        </p:nvSpPr>
        <p:spPr>
          <a:xfrm>
            <a:off x="0" y="5079492"/>
            <a:ext cx="9144000" cy="64008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138160" y="4796028"/>
            <a:ext cx="914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64748B"/>
                </a:solidFill>
                <a:latin typeface="Inter"/>
              </a:rPr>
              <a:t>17 / 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114800" cy="5143500"/>
          </a:xfrm>
          <a:prstGeom prst="rect">
            <a:avLst/>
          </a:prstGeom>
          <a:solidFill>
            <a:srgbClr val="110D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4114800" cy="64008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114800" y="0"/>
            <a:ext cx="5029200" cy="64008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822960"/>
            <a:ext cx="73152" cy="256032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30352" y="950976"/>
            <a:ext cx="73152" cy="128016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603504" y="822960"/>
            <a:ext cx="73152" cy="256032"/>
          </a:xfrm>
          <a:prstGeom prst="rect">
            <a:avLst/>
          </a:prstGeom>
          <a:solidFill>
            <a:srgbClr val="A78B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82296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Inter"/>
              </a:rPr>
              <a:t>VyomaOS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389888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4748B"/>
                </a:solidFill>
                <a:latin typeface="Inter"/>
              </a:rPr>
              <a:t>github.com/hbarve1/vyomaos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1828800"/>
            <a:ext cx="3200400" cy="13716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02920" y="1965960"/>
            <a:ext cx="31089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6EE7B7"/>
                </a:solidFill>
                <a:latin typeface="Inter"/>
              </a:rPr>
              <a:t>→  Capability-secure by default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02920" y="2313432"/>
            <a:ext cx="31089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64748B"/>
                </a:solidFill>
                <a:latin typeface="Inter"/>
              </a:rPr>
              <a:t>→  200+ WASM apps · 18 MB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" y="2660904"/>
            <a:ext cx="31089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64748B"/>
                </a:solidFill>
                <a:latin typeface="Inter"/>
              </a:rPr>
              <a:t>→  Boots in &lt; 5 seconds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2920" y="3008376"/>
            <a:ext cx="31089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64748B"/>
                </a:solidFill>
                <a:latin typeface="Inter"/>
              </a:rPr>
              <a:t>→  Built in public · PRs welcome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3520440"/>
            <a:ext cx="35661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A78BFA"/>
                </a:solidFill>
                <a:latin typeface="Inter"/>
              </a:rPr>
              <a:t>Let's build the future of OS security together.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80560" y="914400"/>
            <a:ext cx="42976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1" i="0">
                <a:solidFill>
                  <a:srgbClr val="2D1F52"/>
                </a:solidFill>
                <a:latin typeface="Inter"/>
              </a:rPr>
              <a:t>The Runtime
IS the OS Boundary.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434840" y="2377440"/>
            <a:ext cx="2084831" cy="804672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572000" y="2432304"/>
            <a:ext cx="18288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0B981"/>
                </a:solidFill>
                <a:latin typeface="Inter"/>
              </a:rPr>
              <a:t>Phase 01–17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0" y="2761488"/>
            <a:ext cx="1828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Inter"/>
              </a:rPr>
              <a:t>Complete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629400" y="2377440"/>
            <a:ext cx="2084831" cy="804672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766560" y="2432304"/>
            <a:ext cx="18288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A78BFA"/>
                </a:solidFill>
                <a:latin typeface="Inter"/>
              </a:rPr>
              <a:t>200+ Apps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766560" y="2761488"/>
            <a:ext cx="1828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Inter"/>
              </a:rPr>
              <a:t>wasm32-wasip2, 1–10 KB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434840" y="3364992"/>
            <a:ext cx="2084831" cy="804672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572000" y="3419856"/>
            <a:ext cx="18288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38BDF8"/>
                </a:solidFill>
                <a:latin typeface="Inter"/>
              </a:rPr>
              <a:t>&lt; 5s Boot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0" y="3749040"/>
            <a:ext cx="1828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Inter"/>
              </a:rPr>
              <a:t>QEMU, 10 concurrent apps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629400" y="3364992"/>
            <a:ext cx="2084831" cy="804672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766560" y="3419856"/>
            <a:ext cx="18288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59E0B"/>
                </a:solidFill>
                <a:latin typeface="Inter"/>
              </a:rPr>
              <a:t>18 MB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766560" y="3749040"/>
            <a:ext cx="1828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Inter"/>
              </a:rPr>
              <a:t>Full OS image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5079492"/>
            <a:ext cx="9144000" cy="64008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138160" y="4796028"/>
            <a:ext cx="914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64748B"/>
                </a:solidFill>
                <a:latin typeface="Inter"/>
              </a:rPr>
              <a:t>18 / 18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F871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11480" y="201168"/>
            <a:ext cx="1463040" cy="201168"/>
          </a:xfrm>
          <a:prstGeom prst="rect">
            <a:avLst/>
          </a:prstGeom>
          <a:solidFill>
            <a:srgbClr val="F871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29768" y="201168"/>
            <a:ext cx="1426464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Inter"/>
              </a:rPr>
              <a:t>THE PROBLEM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548640"/>
            <a:ext cx="83210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E2E8F0"/>
                </a:solidFill>
                <a:latin typeface="Inter"/>
              </a:rPr>
              <a:t>Modern OSes carry 40 years of legacy attack surface.</a:t>
            </a:r>
          </a:p>
        </p:txBody>
      </p:sp>
      <p:sp>
        <p:nvSpPr>
          <p:cNvPr id="7" name="Rectangle 6"/>
          <p:cNvSpPr/>
          <p:nvPr/>
        </p:nvSpPr>
        <p:spPr>
          <a:xfrm>
            <a:off x="411480" y="1280160"/>
            <a:ext cx="2724912" cy="2560320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11480" y="1280160"/>
            <a:ext cx="2724912" cy="64008"/>
          </a:xfrm>
          <a:prstGeom prst="rect">
            <a:avLst/>
          </a:prstGeom>
          <a:solidFill>
            <a:srgbClr val="F871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76072" y="1417320"/>
            <a:ext cx="2377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87171"/>
                </a:solidFill>
                <a:latin typeface="Inter"/>
              </a:rPr>
              <a:t>C Userland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76072" y="1874519"/>
            <a:ext cx="237744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64748B"/>
                </a:solidFill>
                <a:latin typeface="Inter"/>
              </a:rPr>
              <a:t>Shared libraries, POSIX quirks, shell
injection. Every app inherits all of it.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319272" y="1280160"/>
            <a:ext cx="2724912" cy="2560320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319272" y="1280160"/>
            <a:ext cx="2724912" cy="64008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483864" y="1417320"/>
            <a:ext cx="2377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59E0B"/>
                </a:solidFill>
                <a:latin typeface="Inter"/>
              </a:rPr>
              <a:t>Coarse Permissions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483864" y="1874519"/>
            <a:ext cx="237744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64748B"/>
                </a:solidFill>
                <a:latin typeface="Inter"/>
              </a:rPr>
              <a:t>Android/Linux DAC: either you have
access, or you don't. No fine-grained
capability model.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227064" y="1280160"/>
            <a:ext cx="2724912" cy="2560320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227064" y="1280160"/>
            <a:ext cx="2724912" cy="64008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391656" y="1417320"/>
            <a:ext cx="2377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59E0B"/>
                </a:solidFill>
                <a:latin typeface="Inter"/>
              </a:rPr>
              <a:t>Non-Deterministic Binaries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91656" y="1874519"/>
            <a:ext cx="237744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64748B"/>
                </a:solidFill>
                <a:latin typeface="Inter"/>
              </a:rPr>
              <a:t>ELF binaries vary by libc/arch. No
reproducibility guarantee. Supply
chain attacks thrive.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11480" y="4069080"/>
            <a:ext cx="8321040" cy="13716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22960" y="4206240"/>
            <a:ext cx="749807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A78BFA"/>
                </a:solidFill>
                <a:latin typeface="Inter"/>
              </a:rPr>
              <a:t>"VyomaOS starts with the lesson learned: the runtime IS the OS boundary."</a:t>
            </a:r>
          </a:p>
        </p:txBody>
      </p:sp>
      <p:sp>
        <p:nvSpPr>
          <p:cNvPr id="21" name="Rectangle 20"/>
          <p:cNvSpPr/>
          <p:nvPr/>
        </p:nvSpPr>
        <p:spPr>
          <a:xfrm>
            <a:off x="0" y="5079492"/>
            <a:ext cx="9144000" cy="64008"/>
          </a:xfrm>
          <a:prstGeom prst="rect">
            <a:avLst/>
          </a:prstGeom>
          <a:solidFill>
            <a:srgbClr val="F871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138160" y="4796028"/>
            <a:ext cx="914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64748B"/>
                </a:solidFill>
                <a:latin typeface="Inter"/>
              </a:rPr>
              <a:t>02 / 18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11480" y="201168"/>
            <a:ext cx="1463040" cy="201168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29768" y="201168"/>
            <a:ext cx="1426464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Inter"/>
              </a:rPr>
              <a:t>VISION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502920"/>
            <a:ext cx="6400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E2E8F0"/>
                </a:solidFill>
                <a:latin typeface="Inter"/>
              </a:rPr>
              <a:t>A fully capable general-purpose OS.
Built entirely on WASM.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" y="1463040"/>
            <a:ext cx="83210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64748B"/>
                </a:solidFill>
                <a:latin typeface="Inter"/>
              </a:rPr>
              <a:t>From 18 MB embedded appliance  →  Full desktop OS  ·  Same security model at every scale.</a:t>
            </a:r>
          </a:p>
        </p:txBody>
      </p:sp>
      <p:sp>
        <p:nvSpPr>
          <p:cNvPr id="8" name="Rectangle 7"/>
          <p:cNvSpPr/>
          <p:nvPr/>
        </p:nvSpPr>
        <p:spPr>
          <a:xfrm>
            <a:off x="411480" y="1965960"/>
            <a:ext cx="1572768" cy="2011680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594360" y="2148840"/>
            <a:ext cx="1207008" cy="50292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12648" y="2176272"/>
            <a:ext cx="1170432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 i="0">
                <a:solidFill>
                  <a:srgbClr val="10B981"/>
                </a:solidFill>
                <a:latin typeface="Inter"/>
              </a:rPr>
              <a:t>pkg install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" y="2834640"/>
            <a:ext cx="1389888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E2E8F0"/>
                </a:solidFill>
                <a:latin typeface="Inter"/>
              </a:rPr>
              <a:t>WASM-native
package manager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93976" y="1965960"/>
            <a:ext cx="1572768" cy="2011680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2276856" y="2148840"/>
            <a:ext cx="1207008" cy="50292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295144" y="2176272"/>
            <a:ext cx="1170432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 i="0">
                <a:solidFill>
                  <a:srgbClr val="7C3AED"/>
                </a:solidFill>
                <a:latin typeface="Inter"/>
              </a:rPr>
              <a:t>capability: []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85416" y="2834640"/>
            <a:ext cx="1389888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E2E8F0"/>
                </a:solidFill>
                <a:latin typeface="Inter"/>
              </a:rPr>
              <a:t>Fine-grained
permission model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776472" y="1965960"/>
            <a:ext cx="1572768" cy="2011680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3959352" y="2148840"/>
            <a:ext cx="1207008" cy="50292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977639" y="2176272"/>
            <a:ext cx="1170432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 i="0">
                <a:solidFill>
                  <a:srgbClr val="38BDF8"/>
                </a:solidFill>
                <a:latin typeface="Inter"/>
              </a:rPr>
              <a:t>byte-identical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867911" y="2834640"/>
            <a:ext cx="1389888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E2E8F0"/>
                </a:solidFill>
                <a:latin typeface="Inter"/>
              </a:rPr>
              <a:t>Deterministic
binaries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458968" y="1965960"/>
            <a:ext cx="1572768" cy="2011680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5641848" y="2148840"/>
            <a:ext cx="1207008" cy="50292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660136" y="2176272"/>
            <a:ext cx="1170432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 i="0">
                <a:solidFill>
                  <a:srgbClr val="F59E0B"/>
                </a:solidFill>
                <a:latin typeface="Inter"/>
              </a:rPr>
              <a:t>&lt; 5s boot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550408" y="2834640"/>
            <a:ext cx="1389888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E2E8F0"/>
                </a:solidFill>
                <a:latin typeface="Inter"/>
              </a:rPr>
              <a:t>Minimal kernel
(2.3 MB)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141464" y="1965960"/>
            <a:ext cx="1572768" cy="2011680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324344" y="2148840"/>
            <a:ext cx="1207008" cy="50292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342632" y="2176272"/>
            <a:ext cx="1170432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 i="0">
                <a:solidFill>
                  <a:srgbClr val="06B6D4"/>
                </a:solidFill>
                <a:latin typeface="Inter"/>
              </a:rPr>
              <a:t>200+ apps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232904" y="2834640"/>
            <a:ext cx="1389888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E2E8F0"/>
                </a:solidFill>
                <a:latin typeface="Inter"/>
              </a:rPr>
              <a:t>Rich app
ecosystem</a:t>
            </a:r>
          </a:p>
        </p:txBody>
      </p:sp>
      <p:sp>
        <p:nvSpPr>
          <p:cNvPr id="28" name="Rectangle 27"/>
          <p:cNvSpPr/>
          <p:nvPr/>
        </p:nvSpPr>
        <p:spPr>
          <a:xfrm>
            <a:off x="0" y="5079492"/>
            <a:ext cx="9144000" cy="64008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8138160" y="4796028"/>
            <a:ext cx="914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64748B"/>
                </a:solidFill>
                <a:latin typeface="Inter"/>
              </a:rPr>
              <a:t>03 / 18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11480" y="201168"/>
            <a:ext cx="1463040" cy="201168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29768" y="201168"/>
            <a:ext cx="1426464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Inter"/>
              </a:rPr>
              <a:t>ARCHITECTURE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502920"/>
            <a:ext cx="36576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E2E8F0"/>
                </a:solidFill>
                <a:latin typeface="Inter"/>
              </a:rPr>
              <a:t>System Stack</a:t>
            </a:r>
          </a:p>
        </p:txBody>
      </p:sp>
      <p:sp>
        <p:nvSpPr>
          <p:cNvPr id="7" name="Rectangle 6"/>
          <p:cNvSpPr/>
          <p:nvPr/>
        </p:nvSpPr>
        <p:spPr>
          <a:xfrm>
            <a:off x="411480" y="1051560"/>
            <a:ext cx="4160520" cy="685800"/>
          </a:xfrm>
          <a:prstGeom prst="rect">
            <a:avLst/>
          </a:prstGeom>
          <a:solidFill>
            <a:srgbClr val="1E293B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11480" y="1051560"/>
            <a:ext cx="54864" cy="6858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94360" y="1124712"/>
            <a:ext cx="32004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64748B"/>
                </a:solidFill>
                <a:latin typeface="Inter"/>
              </a:rPr>
              <a:t>Linux 5.10 Kernel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1399031"/>
            <a:ext cx="3749039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Inter"/>
              </a:rPr>
              <a:t>allnoconfig · 2.3 MB · Hardware only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86000" y="1764792"/>
            <a:ext cx="36576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64748B"/>
                </a:solidFill>
                <a:latin typeface="Inter"/>
              </a:rPr>
              <a:t>↕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11480" y="1847088"/>
            <a:ext cx="4160520" cy="685800"/>
          </a:xfrm>
          <a:prstGeom prst="rect">
            <a:avLst/>
          </a:prstGeom>
          <a:solidFill>
            <a:srgbClr val="1A2A1A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11480" y="1847088"/>
            <a:ext cx="54864" cy="6858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94360" y="1920240"/>
            <a:ext cx="32004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10B981"/>
                </a:solidFill>
                <a:latin typeface="Inter"/>
              </a:rPr>
              <a:t>Wasmtime Runtime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2194560"/>
            <a:ext cx="3749039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Inter"/>
              </a:rPr>
              <a:t>WASI Preview 2 · Capability enforcement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86000" y="2560320"/>
            <a:ext cx="36576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64748B"/>
                </a:solidFill>
                <a:latin typeface="Inter"/>
              </a:rPr>
              <a:t>↕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11480" y="2642615"/>
            <a:ext cx="4160520" cy="685800"/>
          </a:xfrm>
          <a:prstGeom prst="rect">
            <a:avLst/>
          </a:prstGeom>
          <a:solidFill>
            <a:srgbClr val="1A162E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11480" y="2642615"/>
            <a:ext cx="54864" cy="685800"/>
          </a:xfrm>
          <a:prstGeom prst="rect">
            <a:avLst/>
          </a:prstGeom>
          <a:solidFill>
            <a:srgbClr val="A78B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94360" y="2715768"/>
            <a:ext cx="32004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A78BFA"/>
                </a:solidFill>
                <a:latin typeface="Inter"/>
              </a:rPr>
              <a:t>Rust Supervisor  (PID 1)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4360" y="2990087"/>
            <a:ext cx="3749039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Inter"/>
              </a:rPr>
              <a:t>697 KB · Manifest parser · IPC broker · Scheduler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86000" y="3355848"/>
            <a:ext cx="36576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64748B"/>
                </a:solidFill>
                <a:latin typeface="Inter"/>
              </a:rPr>
              <a:t>↕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11480" y="3438144"/>
            <a:ext cx="4160520" cy="685800"/>
          </a:xfrm>
          <a:prstGeom prst="rect">
            <a:avLst/>
          </a:prstGeom>
          <a:solidFill>
            <a:srgbClr val="1A222E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411480" y="3438144"/>
            <a:ext cx="54864" cy="685800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594360" y="3511296"/>
            <a:ext cx="32004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38BDF8"/>
                </a:solidFill>
                <a:latin typeface="Inter"/>
              </a:rPr>
              <a:t>WASM Applications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94360" y="3785615"/>
            <a:ext cx="3749039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Inter"/>
              </a:rPr>
              <a:t>wasm32-wasip2 · Byte-identical · 1–10 KB each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029200" y="914400"/>
            <a:ext cx="1792224" cy="896112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138928" y="987552"/>
            <a:ext cx="1572768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7C3AED"/>
                </a:solidFill>
                <a:latin typeface="Inter"/>
              </a:rPr>
              <a:t>697 KB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102352" y="1417320"/>
            <a:ext cx="16459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4748B"/>
                </a:solidFill>
                <a:latin typeface="Inter"/>
              </a:rPr>
              <a:t>Supervisor binary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022592" y="914400"/>
            <a:ext cx="1792224" cy="896112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7132320" y="987552"/>
            <a:ext cx="1572768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38BDF8"/>
                </a:solidFill>
                <a:latin typeface="Inter"/>
              </a:rPr>
              <a:t>2.3 MB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095744" y="1417320"/>
            <a:ext cx="16459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4748B"/>
                </a:solidFill>
                <a:latin typeface="Inter"/>
              </a:rPr>
              <a:t>Linux kernel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029200" y="1965960"/>
            <a:ext cx="1792224" cy="896112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5138928" y="2039112"/>
            <a:ext cx="1572768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10B981"/>
                </a:solidFill>
                <a:latin typeface="Inter"/>
              </a:rPr>
              <a:t>18 MB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102352" y="2468880"/>
            <a:ext cx="16459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4748B"/>
                </a:solidFill>
                <a:latin typeface="Inter"/>
              </a:rPr>
              <a:t>Full initramfs</a:t>
            </a:r>
          </a:p>
        </p:txBody>
      </p:sp>
      <p:sp>
        <p:nvSpPr>
          <p:cNvPr id="35" name="Rectangle 34"/>
          <p:cNvSpPr/>
          <p:nvPr/>
        </p:nvSpPr>
        <p:spPr>
          <a:xfrm>
            <a:off x="7022592" y="1965960"/>
            <a:ext cx="1792224" cy="896112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7132320" y="2039112"/>
            <a:ext cx="1572768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59E0B"/>
                </a:solidFill>
                <a:latin typeface="Inter"/>
              </a:rPr>
              <a:t>&lt; 5 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095744" y="2468880"/>
            <a:ext cx="16459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4748B"/>
                </a:solidFill>
                <a:latin typeface="Inter"/>
              </a:rPr>
              <a:t>Boot time (QEMU)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029200" y="3017520"/>
            <a:ext cx="1792224" cy="896112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5138928" y="3090672"/>
            <a:ext cx="1572768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06B6D4"/>
                </a:solidFill>
                <a:latin typeface="Inter"/>
              </a:rPr>
              <a:t>200+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102352" y="3520439"/>
            <a:ext cx="16459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4748B"/>
                </a:solidFill>
                <a:latin typeface="Inter"/>
              </a:rPr>
              <a:t>WASM apps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022592" y="3017520"/>
            <a:ext cx="1792224" cy="896112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7132320" y="3090672"/>
            <a:ext cx="1572768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64748B"/>
                </a:solidFill>
                <a:latin typeface="Inter"/>
              </a:rPr>
              <a:t>43.0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095744" y="3520439"/>
            <a:ext cx="16459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4748B"/>
                </a:solidFill>
                <a:latin typeface="Inter"/>
              </a:rPr>
              <a:t>Wasmtime version</a:t>
            </a:r>
          </a:p>
        </p:txBody>
      </p:sp>
      <p:sp>
        <p:nvSpPr>
          <p:cNvPr id="44" name="Rectangle 43"/>
          <p:cNvSpPr/>
          <p:nvPr/>
        </p:nvSpPr>
        <p:spPr>
          <a:xfrm>
            <a:off x="0" y="5079492"/>
            <a:ext cx="9144000" cy="64008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8138160" y="4796028"/>
            <a:ext cx="914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64748B"/>
                </a:solidFill>
                <a:latin typeface="Inter"/>
              </a:rPr>
              <a:t>04 / 18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11480" y="201168"/>
            <a:ext cx="1463040" cy="201168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29768" y="201168"/>
            <a:ext cx="1426464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Inter"/>
              </a:rPr>
              <a:t>SECURITY MODEL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512064"/>
            <a:ext cx="7315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E2E8F0"/>
                </a:solidFill>
                <a:latin typeface="Inter"/>
              </a:rPr>
              <a:t>Declare. Enforce. Nothing else gets through.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" y="1005840"/>
            <a:ext cx="83210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4748B"/>
                </a:solidFill>
                <a:latin typeface="Inter"/>
              </a:rPr>
              <a:t>Capabilities not declared in vyoma.toml are never wired up — no filtering layer needed.</a:t>
            </a:r>
          </a:p>
        </p:txBody>
      </p:sp>
      <p:sp>
        <p:nvSpPr>
          <p:cNvPr id="8" name="Rectangle 7"/>
          <p:cNvSpPr/>
          <p:nvPr/>
        </p:nvSpPr>
        <p:spPr>
          <a:xfrm>
            <a:off x="411480" y="1417320"/>
            <a:ext cx="4160520" cy="475488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411480" y="1417320"/>
            <a:ext cx="50292" cy="475488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76072" y="1472184"/>
            <a:ext cx="11887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0B981"/>
                </a:solidFill>
                <a:latin typeface="Inter"/>
              </a:rPr>
              <a:t>stdio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73351" y="1472184"/>
            <a:ext cx="5029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Inter"/>
              </a:rPr>
              <a:t>= true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76072" y="1673352"/>
            <a:ext cx="3749039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64748B"/>
                </a:solidFill>
                <a:latin typeface="Inter"/>
              </a:rPr>
              <a:t>stdin/stdout/stderr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54880" y="1417320"/>
            <a:ext cx="4160520" cy="475488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754880" y="1417320"/>
            <a:ext cx="50292" cy="475488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919472" y="1472184"/>
            <a:ext cx="11887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38BDF8"/>
                </a:solidFill>
                <a:latin typeface="Inter"/>
              </a:rPr>
              <a:t>filesystem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016752" y="1472184"/>
            <a:ext cx="5029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Inter"/>
              </a:rPr>
              <a:t>= true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19472" y="1673352"/>
            <a:ext cx="3749039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64748B"/>
                </a:solidFill>
                <a:latin typeface="Inter"/>
              </a:rPr>
              <a:t>Mount /data (9P, persistent)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11480" y="1984248"/>
            <a:ext cx="4160520" cy="475488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11480" y="1984248"/>
            <a:ext cx="50292" cy="475488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76072" y="2039112"/>
            <a:ext cx="11887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06B6D4"/>
                </a:solidFill>
                <a:latin typeface="Inter"/>
              </a:rPr>
              <a:t>network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673351" y="2039112"/>
            <a:ext cx="5029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Inter"/>
              </a:rPr>
              <a:t>= true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6072" y="2240280"/>
            <a:ext cx="3749039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64748B"/>
                </a:solidFill>
                <a:latin typeface="Inter"/>
              </a:rPr>
              <a:t>WASI sockets, TCP port 8080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54880" y="1984248"/>
            <a:ext cx="4160520" cy="475488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4754880" y="1984248"/>
            <a:ext cx="50292" cy="475488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919472" y="2039112"/>
            <a:ext cx="11887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7C3AED"/>
                </a:solidFill>
                <a:latin typeface="Inter"/>
              </a:rPr>
              <a:t>display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016752" y="2039112"/>
            <a:ext cx="5029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Inter"/>
              </a:rPr>
              <a:t>= true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919472" y="2240280"/>
            <a:ext cx="3749039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64748B"/>
                </a:solidFill>
                <a:latin typeface="Inter"/>
              </a:rPr>
              <a:t>Framebuffer + VYOMA_DRAW protocol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11480" y="2551176"/>
            <a:ext cx="4160520" cy="475488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411480" y="2551176"/>
            <a:ext cx="50292" cy="475488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576072" y="2606040"/>
            <a:ext cx="11887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59E0B"/>
                </a:solidFill>
                <a:latin typeface="Inter"/>
              </a:rPr>
              <a:t>shell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673351" y="2606040"/>
            <a:ext cx="5029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Inter"/>
              </a:rPr>
              <a:t>= true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76072" y="2807208"/>
            <a:ext cx="3749039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64748B"/>
                </a:solidFill>
                <a:latin typeface="Inter"/>
              </a:rPr>
              <a:t>@supervisor: process management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754880" y="2551176"/>
            <a:ext cx="4160520" cy="475488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4754880" y="2551176"/>
            <a:ext cx="50292" cy="475488"/>
          </a:xfrm>
          <a:prstGeom prst="rect">
            <a:avLst/>
          </a:prstGeom>
          <a:solidFill>
            <a:srgbClr val="F871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919472" y="2606040"/>
            <a:ext cx="11887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87171"/>
                </a:solidFill>
                <a:latin typeface="Inter"/>
              </a:rPr>
              <a:t>mouse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016752" y="2606040"/>
            <a:ext cx="5029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Inter"/>
              </a:rPr>
              <a:t>= true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919472" y="2807208"/>
            <a:ext cx="3749039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64748B"/>
                </a:solidFill>
                <a:latin typeface="Inter"/>
              </a:rPr>
              <a:t>VYOMA_INPUT:mouse: events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11480" y="3118104"/>
            <a:ext cx="4160520" cy="475488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411480" y="3118104"/>
            <a:ext cx="50292" cy="475488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576072" y="3172968"/>
            <a:ext cx="11887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64748B"/>
                </a:solidFill>
                <a:latin typeface="Inter"/>
              </a:rPr>
              <a:t>watchdog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673351" y="3172968"/>
            <a:ext cx="5029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Inter"/>
              </a:rPr>
              <a:t>= true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76072" y="3374136"/>
            <a:ext cx="3749039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64748B"/>
                </a:solidFill>
                <a:latin typeface="Inter"/>
              </a:rPr>
              <a:t>Kill if silent for N seconds</a:t>
            </a:r>
          </a:p>
        </p:txBody>
      </p:sp>
      <p:sp>
        <p:nvSpPr>
          <p:cNvPr id="43" name="Rectangle 42"/>
          <p:cNvSpPr/>
          <p:nvPr/>
        </p:nvSpPr>
        <p:spPr>
          <a:xfrm>
            <a:off x="4800600" y="1417320"/>
            <a:ext cx="3931920" cy="2240280"/>
          </a:xfrm>
          <a:prstGeom prst="rect">
            <a:avLst/>
          </a:prstGeom>
          <a:solidFill>
            <a:srgbClr val="0D111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4956048" y="1536192"/>
            <a:ext cx="356616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64748B"/>
                </a:solidFill>
              </a:rPr>
              <a:t>[app]</a:t>
            </a:r>
          </a:p>
          <a:p>
            <a:pPr algn="l"/>
            <a:r>
              <a:rPr sz="900" b="0">
                <a:solidFill>
                  <a:srgbClr val="E2E8F0"/>
                </a:solidFill>
              </a:rPr>
              <a:t>name    = "shell"</a:t>
            </a:r>
          </a:p>
          <a:p>
            <a:pPr algn="l"/>
            <a:r>
              <a:rPr sz="900" b="0">
                <a:solidFill>
                  <a:srgbClr val="E2E8F0"/>
                </a:solidFill>
              </a:rPr>
              <a:t/>
            </a:r>
          </a:p>
          <a:p>
            <a:pPr algn="l"/>
            <a:r>
              <a:rPr sz="900" b="0">
                <a:solidFill>
                  <a:srgbClr val="64748B"/>
                </a:solidFill>
              </a:rPr>
              <a:t>[capabilities]</a:t>
            </a:r>
          </a:p>
          <a:p>
            <a:pPr algn="l"/>
            <a:r>
              <a:rPr sz="900" b="0">
                <a:solidFill>
                  <a:srgbClr val="6EE7B7"/>
                </a:solidFill>
              </a:rPr>
              <a:t>stdio      = true</a:t>
            </a:r>
          </a:p>
          <a:p>
            <a:pPr algn="l"/>
            <a:r>
              <a:rPr sz="900" b="0">
                <a:solidFill>
                  <a:srgbClr val="38BDF8"/>
                </a:solidFill>
              </a:rPr>
              <a:t>filesystem = true</a:t>
            </a:r>
          </a:p>
          <a:p>
            <a:pPr algn="l"/>
            <a:r>
              <a:rPr sz="900" b="0">
                <a:solidFill>
                  <a:srgbClr val="F59E0B"/>
                </a:solidFill>
              </a:rPr>
              <a:t>shell      = true</a:t>
            </a:r>
          </a:p>
          <a:p>
            <a:pPr algn="l"/>
            <a:r>
              <a:rPr sz="900" b="0">
                <a:solidFill>
                  <a:srgbClr val="F87171"/>
                </a:solidFill>
              </a:rPr>
              <a:t>mouse      = true</a:t>
            </a:r>
          </a:p>
          <a:p>
            <a:pPr algn="l"/>
            <a:r>
              <a:rPr sz="850" b="1">
                <a:solidFill>
                  <a:srgbClr val="64748B"/>
                </a:solidFill>
              </a:rPr>
              <a:t># network NOT declared</a:t>
            </a:r>
          </a:p>
          <a:p>
            <a:pPr algn="l"/>
            <a:r>
              <a:rPr sz="850" b="1">
                <a:solidFill>
                  <a:srgbClr val="64748B"/>
                </a:solidFill>
              </a:rPr>
              <a:t># → no TCP interface</a:t>
            </a:r>
          </a:p>
        </p:txBody>
      </p:sp>
      <p:sp>
        <p:nvSpPr>
          <p:cNvPr id="45" name="Rectangle 44"/>
          <p:cNvSpPr/>
          <p:nvPr/>
        </p:nvSpPr>
        <p:spPr>
          <a:xfrm>
            <a:off x="0" y="5079492"/>
            <a:ext cx="9144000" cy="64008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138160" y="4796028"/>
            <a:ext cx="914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64748B"/>
                </a:solidFill>
                <a:latin typeface="Inter"/>
              </a:rPr>
              <a:t>05 / 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11480" y="201168"/>
            <a:ext cx="1463040" cy="201168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29768" y="201168"/>
            <a:ext cx="1426464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Inter"/>
              </a:rPr>
              <a:t>SUPERVISOR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502920"/>
            <a:ext cx="73152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100" b="1" i="0">
                <a:solidFill>
                  <a:srgbClr val="E2E8F0"/>
                </a:solidFill>
                <a:latin typeface="Inter"/>
              </a:rPr>
              <a:t>Rust PID 1 — 697 KB static binary</a:t>
            </a:r>
          </a:p>
        </p:txBody>
      </p:sp>
      <p:sp>
        <p:nvSpPr>
          <p:cNvPr id="7" name="Rectangle 6"/>
          <p:cNvSpPr/>
          <p:nvPr/>
        </p:nvSpPr>
        <p:spPr>
          <a:xfrm>
            <a:off x="411480" y="1078992"/>
            <a:ext cx="2724912" cy="1389888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11480" y="1078992"/>
            <a:ext cx="2724912" cy="59436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576072" y="1261872"/>
            <a:ext cx="347472" cy="347472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576072" y="1261872"/>
            <a:ext cx="347472" cy="347472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51560" y="1280160"/>
            <a:ext cx="19202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7C3AED"/>
                </a:solidFill>
                <a:latin typeface="Inter"/>
              </a:rPr>
              <a:t>Manifest Parser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76072" y="1737360"/>
            <a:ext cx="23774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Inter"/>
              </a:rPr>
              <a:t>Reads vyoma.toml per app
Enforces capability schema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319272" y="1078992"/>
            <a:ext cx="2724912" cy="1389888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319272" y="1078992"/>
            <a:ext cx="2724912" cy="59436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483864" y="1261872"/>
            <a:ext cx="347472" cy="34747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483864" y="1261872"/>
            <a:ext cx="347472" cy="34747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959352" y="1280160"/>
            <a:ext cx="19202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38BDF8"/>
                </a:solidFill>
                <a:latin typeface="Inter"/>
              </a:rPr>
              <a:t>Scheduler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483864" y="1737360"/>
            <a:ext cx="23774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Inter"/>
              </a:rPr>
              <a:t>One thread per app
Concurrent spawn + lifecycle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227064" y="1078992"/>
            <a:ext cx="2724912" cy="1389888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27064" y="1078992"/>
            <a:ext cx="2724912" cy="59436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391656" y="1261872"/>
            <a:ext cx="34747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391656" y="1261872"/>
            <a:ext cx="34747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867144" y="1280160"/>
            <a:ext cx="19202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0B981"/>
                </a:solidFill>
                <a:latin typeface="Inter"/>
              </a:rPr>
              <a:t>IPC Broker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391656" y="1737360"/>
            <a:ext cx="23774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Inter"/>
              </a:rPr>
              <a:t>@&lt;app&gt;: message routing
Broadcast, reply, unicast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11480" y="2651760"/>
            <a:ext cx="2724912" cy="1389888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11480" y="2651760"/>
            <a:ext cx="2724912" cy="59436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576072" y="2834640"/>
            <a:ext cx="347472" cy="347472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576072" y="2834640"/>
            <a:ext cx="347472" cy="347472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1051560" y="2852928"/>
            <a:ext cx="19202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6B6D4"/>
                </a:solidFill>
                <a:latin typeface="Inter"/>
              </a:rPr>
              <a:t>Display Driver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6072" y="3310128"/>
            <a:ext cx="23774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Inter"/>
              </a:rPr>
              <a:t>DRM/virtio-gpu framebuffer
VYOMA_DRAW protocol parser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319272" y="2651760"/>
            <a:ext cx="2724912" cy="1389888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3319272" y="2651760"/>
            <a:ext cx="2724912" cy="59436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3483864" y="2834640"/>
            <a:ext cx="34747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3483864" y="2834640"/>
            <a:ext cx="34747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3959352" y="2852928"/>
            <a:ext cx="19202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59E0B"/>
                </a:solidFill>
                <a:latin typeface="Inter"/>
              </a:rPr>
              <a:t>Input Router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483864" y="3310128"/>
            <a:ext cx="23774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Inter"/>
              </a:rPr>
              <a:t>Raw TTY mode
Per-keypress dispatch to focused app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227064" y="2651760"/>
            <a:ext cx="2724912" cy="1389888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6227064" y="2651760"/>
            <a:ext cx="2724912" cy="59436"/>
          </a:xfrm>
          <a:prstGeom prst="rect">
            <a:avLst/>
          </a:prstGeom>
          <a:solidFill>
            <a:srgbClr val="F871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6391656" y="2834640"/>
            <a:ext cx="347472" cy="347472"/>
          </a:xfrm>
          <a:prstGeom prst="rect">
            <a:avLst/>
          </a:prstGeom>
          <a:solidFill>
            <a:srgbClr val="F871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6391656" y="2834640"/>
            <a:ext cx="347472" cy="347472"/>
          </a:xfrm>
          <a:prstGeom prst="rect">
            <a:avLst/>
          </a:prstGeom>
          <a:solidFill>
            <a:srgbClr val="F871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6867144" y="2852928"/>
            <a:ext cx="19202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87171"/>
                </a:solidFill>
                <a:latin typeface="Inter"/>
              </a:rPr>
              <a:t>Process Manager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391656" y="3310128"/>
            <a:ext cx="23774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Inter"/>
              </a:rPr>
              <a:t>ps · kill · restart · reload
log · logf · watchdog</a:t>
            </a:r>
          </a:p>
        </p:txBody>
      </p:sp>
      <p:sp>
        <p:nvSpPr>
          <p:cNvPr id="43" name="Rectangle 42"/>
          <p:cNvSpPr/>
          <p:nvPr/>
        </p:nvSpPr>
        <p:spPr>
          <a:xfrm>
            <a:off x="0" y="5079492"/>
            <a:ext cx="9144000" cy="64008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8138160" y="4796028"/>
            <a:ext cx="914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64748B"/>
                </a:solidFill>
                <a:latin typeface="Inter"/>
              </a:rPr>
              <a:t>06 / 18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11480" y="201168"/>
            <a:ext cx="1463040" cy="201168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29768" y="201168"/>
            <a:ext cx="1426464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Inter"/>
              </a:rPr>
              <a:t>DISPLAY SYSTEM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502920"/>
            <a:ext cx="54864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100" b="1" i="0">
                <a:solidFill>
                  <a:srgbClr val="E2E8F0"/>
                </a:solidFill>
                <a:latin typeface="Inter"/>
              </a:rPr>
              <a:t>VYOMA_DRAW Protocol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" y="987552"/>
            <a:ext cx="83210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64748B"/>
                </a:solidFill>
                <a:latin typeface="Inter"/>
              </a:rPr>
              <a:t>Line-oriented framebuffer commands from app stdout → supervisor renders to DRM/virtio-gpu</a:t>
            </a:r>
          </a:p>
        </p:txBody>
      </p:sp>
      <p:sp>
        <p:nvSpPr>
          <p:cNvPr id="8" name="Rectangle 7"/>
          <p:cNvSpPr/>
          <p:nvPr/>
        </p:nvSpPr>
        <p:spPr>
          <a:xfrm>
            <a:off x="411480" y="1417320"/>
            <a:ext cx="5120640" cy="420624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411480" y="1417320"/>
            <a:ext cx="50292" cy="420624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66928" y="1463040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7C3AED"/>
                </a:solidFill>
                <a:latin typeface="Inter"/>
              </a:rPr>
              <a:t>fill_rect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6928" y="1636776"/>
            <a:ext cx="475488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Inter"/>
              </a:rPr>
              <a:t>VYOMA_DRAW:fill_rect:&lt;x&gt;,&lt;y&gt;,&lt;w&gt;,&lt;h&gt;,&lt;rgba&gt;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11480" y="1920240"/>
            <a:ext cx="5120640" cy="420624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11480" y="1920240"/>
            <a:ext cx="50292" cy="420624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66928" y="1965960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38BDF8"/>
                </a:solidFill>
                <a:latin typeface="Inter"/>
              </a:rPr>
              <a:t>draw_text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66928" y="2139696"/>
            <a:ext cx="475488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Inter"/>
              </a:rPr>
              <a:t>VYOMA_DRAW:draw_text:&lt;x&gt;,&lt;y&gt;,&lt;rgba&gt;,&lt;size&gt;,&lt;text&gt;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11480" y="2423160"/>
            <a:ext cx="5120640" cy="420624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411480" y="2423160"/>
            <a:ext cx="50292" cy="420624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66928" y="2468880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06B6D4"/>
                </a:solidFill>
                <a:latin typeface="Inter"/>
              </a:rPr>
              <a:t>draw_text_wrap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66928" y="2642616"/>
            <a:ext cx="475488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Inter"/>
              </a:rPr>
              <a:t>VYOMA_DRAW:draw_text_wrap:&lt;x&gt;,&lt;y&gt;,&lt;max_w&gt;,&lt;rgba&gt;,&lt;size&gt;,&lt;text&gt;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11480" y="2926080"/>
            <a:ext cx="5120640" cy="420624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11480" y="2926080"/>
            <a:ext cx="50292" cy="420624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66928" y="2971800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10B981"/>
                </a:solidFill>
                <a:latin typeface="Inter"/>
              </a:rPr>
              <a:t>flush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66928" y="3145536"/>
            <a:ext cx="475488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Inter"/>
              </a:rPr>
              <a:t>VYOMA_DRAW:flush    — commit frame to framebuffer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669280" y="1298448"/>
            <a:ext cx="3246120" cy="2697480"/>
          </a:xfrm>
          <a:prstGeom prst="rect">
            <a:avLst/>
          </a:prstGeom>
          <a:solidFill>
            <a:srgbClr val="0D111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5806440" y="1389888"/>
            <a:ext cx="292608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1">
                <a:solidFill>
                  <a:srgbClr val="64748B"/>
                </a:solidFill>
                <a:latin typeface="Inter"/>
              </a:rPr>
              <a:t>// Rust app example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806440" y="1664208"/>
            <a:ext cx="301752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6EE7B7"/>
                </a:solidFill>
              </a:rPr>
              <a:t>const WHITE: u32 = 0xFFFFFFFF;</a:t>
            </a:r>
          </a:p>
          <a:p>
            <a:pPr algn="l"/>
            <a:r>
              <a:rPr sz="800" b="0">
                <a:solidFill>
                  <a:srgbClr val="38BDF8"/>
                </a:solidFill>
              </a:rPr>
              <a:t>const BG:    u32 = 0x1E1E2EFF;</a:t>
            </a:r>
          </a:p>
          <a:p>
            <a:pPr algn="l"/>
            <a:r>
              <a:rPr sz="800" b="0">
                <a:solidFill>
                  <a:srgbClr val="E2E8F0"/>
                </a:solidFill>
              </a:rPr>
              <a:t/>
            </a:r>
          </a:p>
          <a:p>
            <a:pPr algn="l"/>
            <a:r>
              <a:rPr sz="800" b="0">
                <a:solidFill>
                  <a:srgbClr val="64748B"/>
                </a:solidFill>
              </a:rPr>
              <a:t>println!("VYOMA_DRAW:fill_rect:</a:t>
            </a:r>
          </a:p>
          <a:p>
            <a:pPr algn="l"/>
            <a:r>
              <a:rPr sz="800" b="0">
                <a:solidFill>
                  <a:srgbClr val="E2E8F0"/>
                </a:solidFill>
              </a:rPr>
              <a:t>  0,20,960,700,{BG}");</a:t>
            </a:r>
          </a:p>
          <a:p>
            <a:pPr algn="l"/>
            <a:r>
              <a:rPr sz="800" b="0">
                <a:solidFill>
                  <a:srgbClr val="64748B"/>
                </a:solidFill>
              </a:rPr>
              <a:t>println!("VYOMA_DRAW:draw_text:</a:t>
            </a:r>
          </a:p>
          <a:p>
            <a:pPr algn="l"/>
            <a:r>
              <a:rPr sz="800" b="0">
                <a:solidFill>
                  <a:srgbClr val="E2E8F0"/>
                </a:solidFill>
              </a:rPr>
              <a:t>  8,24,{WHITE},m,Hello");</a:t>
            </a:r>
          </a:p>
          <a:p>
            <a:pPr algn="l"/>
            <a:r>
              <a:rPr sz="800" b="0">
                <a:solidFill>
                  <a:srgbClr val="F59E0B"/>
                </a:solidFill>
              </a:rPr>
              <a:t>println!("VYOMA_DRAW:flush");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11480" y="3520440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Inter"/>
              </a:rPr>
              <a:t>Font sizes:  s = 4×8   m = 8×16   l = 16×32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11480" y="3840480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06B6D4"/>
                </a:solidFill>
                <a:latin typeface="Inter"/>
              </a:rPr>
              <a:t>Window Chrome (Phase 17)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11480" y="4133087"/>
            <a:ext cx="530352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Inter"/>
              </a:rPr>
              <a:t>• Focus border · Accent-colored title bars · Per-app FPS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11480" y="4361688"/>
            <a:ext cx="530352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Inter"/>
              </a:rPr>
              <a:t>• Status strip (app name + uptime) · Alt+? shortcut overlay</a:t>
            </a:r>
          </a:p>
        </p:txBody>
      </p:sp>
      <p:sp>
        <p:nvSpPr>
          <p:cNvPr id="31" name="Rectangle 30"/>
          <p:cNvSpPr/>
          <p:nvPr/>
        </p:nvSpPr>
        <p:spPr>
          <a:xfrm>
            <a:off x="0" y="5079492"/>
            <a:ext cx="9144000" cy="64008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138160" y="4796028"/>
            <a:ext cx="914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64748B"/>
                </a:solidFill>
                <a:latin typeface="Inter"/>
              </a:rPr>
              <a:t>07 / 18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11480" y="201168"/>
            <a:ext cx="1463040" cy="201168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29768" y="201168"/>
            <a:ext cx="1426464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Inter"/>
              </a:rPr>
              <a:t>IPC BROKER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512064"/>
            <a:ext cx="73152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100" b="1" i="0">
                <a:solidFill>
                  <a:srgbClr val="E2E8F0"/>
                </a:solidFill>
                <a:latin typeface="Inter"/>
              </a:rPr>
              <a:t>Every message flows through the supervisor.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" y="987552"/>
            <a:ext cx="83210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64748B"/>
                </a:solidFill>
                <a:latin typeface="Inter"/>
              </a:rPr>
              <a:t>Apps write @&lt;target&gt;: &lt;msg&gt; to stdout. Supervisor intercepts and routes.</a:t>
            </a:r>
          </a:p>
        </p:txBody>
      </p:sp>
      <p:sp>
        <p:nvSpPr>
          <p:cNvPr id="8" name="Rectangle 7"/>
          <p:cNvSpPr/>
          <p:nvPr/>
        </p:nvSpPr>
        <p:spPr>
          <a:xfrm>
            <a:off x="411480" y="1371600"/>
            <a:ext cx="4160520" cy="1188720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411480" y="1371600"/>
            <a:ext cx="50292" cy="118872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94360" y="1463040"/>
            <a:ext cx="1280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0B981"/>
                </a:solidFill>
                <a:latin typeface="Inter"/>
              </a:rPr>
              <a:t>Unicast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94360" y="1783080"/>
            <a:ext cx="2926080" cy="320040"/>
          </a:xfrm>
          <a:prstGeom prst="rect">
            <a:avLst/>
          </a:prstGeom>
          <a:solidFill>
            <a:srgbClr val="0D111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85800" y="1819656"/>
            <a:ext cx="2743200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10B981"/>
                </a:solidFill>
                <a:latin typeface="Inter"/>
              </a:rPr>
              <a:t>@app-name: msg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2176272"/>
            <a:ext cx="3749039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Inter"/>
              </a:rPr>
              <a:t>Route to one specific app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754880" y="1371600"/>
            <a:ext cx="4160520" cy="1188720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754880" y="1371600"/>
            <a:ext cx="50292" cy="118872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937760" y="1463040"/>
            <a:ext cx="1280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7C3AED"/>
                </a:solidFill>
                <a:latin typeface="Inter"/>
              </a:rPr>
              <a:t>Broadcast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937760" y="1783080"/>
            <a:ext cx="2926080" cy="320040"/>
          </a:xfrm>
          <a:prstGeom prst="rect">
            <a:avLst/>
          </a:prstGeom>
          <a:solidFill>
            <a:srgbClr val="0D111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029200" y="1819656"/>
            <a:ext cx="2743200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7C3AED"/>
                </a:solidFill>
                <a:latin typeface="Inter"/>
              </a:rPr>
              <a:t>@broadcast: msg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37760" y="2176272"/>
            <a:ext cx="3749039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Inter"/>
              </a:rPr>
              <a:t>Deliver to ALL running apps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11480" y="2743200"/>
            <a:ext cx="4160520" cy="1188720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11480" y="2743200"/>
            <a:ext cx="50292" cy="1188720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94360" y="2834640"/>
            <a:ext cx="1280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38BDF8"/>
                </a:solidFill>
                <a:latin typeface="Inter"/>
              </a:rPr>
              <a:t>Reply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94360" y="3154680"/>
            <a:ext cx="2926080" cy="320040"/>
          </a:xfrm>
          <a:prstGeom prst="rect">
            <a:avLst/>
          </a:prstGeom>
          <a:solidFill>
            <a:srgbClr val="0D111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85800" y="3191256"/>
            <a:ext cx="2743200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38BDF8"/>
                </a:solidFill>
                <a:latin typeface="Inter"/>
              </a:rPr>
              <a:t>@reply: msg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94360" y="3547872"/>
            <a:ext cx="3749039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Inter"/>
              </a:rPr>
              <a:t>Route back to the last IPC sender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54880" y="2743200"/>
            <a:ext cx="4160520" cy="1188720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754880" y="2743200"/>
            <a:ext cx="50292" cy="118872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937760" y="2834640"/>
            <a:ext cx="1280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59E0B"/>
                </a:solidFill>
                <a:latin typeface="Inter"/>
              </a:rPr>
              <a:t>Control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937760" y="3154680"/>
            <a:ext cx="2926080" cy="320040"/>
          </a:xfrm>
          <a:prstGeom prst="rect">
            <a:avLst/>
          </a:prstGeom>
          <a:solidFill>
            <a:srgbClr val="0D111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5029200" y="3191256"/>
            <a:ext cx="2743200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F59E0B"/>
                </a:solidFill>
                <a:latin typeface="Inter"/>
              </a:rPr>
              <a:t>@supervisor: cmd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937760" y="3547872"/>
            <a:ext cx="3749039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Inter"/>
              </a:rPr>
              <a:t>Built-in commands: list, ping, uptime
version, apps, loglevel, focus, kill</a:t>
            </a:r>
          </a:p>
        </p:txBody>
      </p:sp>
      <p:sp>
        <p:nvSpPr>
          <p:cNvPr id="32" name="Rectangle 31"/>
          <p:cNvSpPr/>
          <p:nvPr/>
        </p:nvSpPr>
        <p:spPr>
          <a:xfrm>
            <a:off x="0" y="5079492"/>
            <a:ext cx="9144000" cy="64008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138160" y="4796028"/>
            <a:ext cx="914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64748B"/>
                </a:solidFill>
                <a:latin typeface="Inter"/>
              </a:rPr>
              <a:t>08 / 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D11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11480" y="201168"/>
            <a:ext cx="1463040" cy="201168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29768" y="201168"/>
            <a:ext cx="1426464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Inter"/>
              </a:rPr>
              <a:t>APP ECOSYSTEM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512064"/>
            <a:ext cx="822960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100" b="1" i="0">
                <a:solidFill>
                  <a:srgbClr val="E2E8F0"/>
                </a:solidFill>
                <a:latin typeface="Inter"/>
              </a:rPr>
              <a:t>200+ WASM apps — all wasm32-wasip2</a:t>
            </a:r>
          </a:p>
        </p:txBody>
      </p:sp>
      <p:sp>
        <p:nvSpPr>
          <p:cNvPr id="7" name="Rectangle 6"/>
          <p:cNvSpPr/>
          <p:nvPr/>
        </p:nvSpPr>
        <p:spPr>
          <a:xfrm>
            <a:off x="411480" y="1115568"/>
            <a:ext cx="2724912" cy="1508760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11480" y="1115568"/>
            <a:ext cx="2724912" cy="50292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76072" y="1225295"/>
            <a:ext cx="237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38BDF8"/>
                </a:solidFill>
                <a:latin typeface="Inter"/>
              </a:rPr>
              <a:t>Productivity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76072" y="1591056"/>
            <a:ext cx="23774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Inter"/>
              </a:rPr>
              <a:t>text-editor  ·  markdown-viewer  ·  notes  ·  kanban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6072" y="1801368"/>
            <a:ext cx="23774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38BDF8"/>
                </a:solidFill>
                <a:latin typeface="Inter"/>
              </a:rPr>
              <a:t>  + 2 more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76072" y="2212848"/>
            <a:ext cx="23774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4A5568"/>
                </a:solidFill>
                <a:latin typeface="Inter"/>
              </a:rPr>
              <a:t>1–10 KB each · Zero native deps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319272" y="1115568"/>
            <a:ext cx="2724912" cy="1508760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319272" y="1115568"/>
            <a:ext cx="2724912" cy="50292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483864" y="1225295"/>
            <a:ext cx="237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06B6D4"/>
                </a:solidFill>
                <a:latin typeface="Inter"/>
              </a:rPr>
              <a:t>Developer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483864" y="1591056"/>
            <a:ext cx="23774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Inter"/>
              </a:rPr>
              <a:t>code-editor  ·  code-runner  ·  hex-editor  ·  json-viewer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483864" y="1801368"/>
            <a:ext cx="23774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6B6D4"/>
                </a:solidFill>
                <a:latin typeface="Inter"/>
              </a:rPr>
              <a:t>  + 2 more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483864" y="2212848"/>
            <a:ext cx="23774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4A5568"/>
                </a:solidFill>
                <a:latin typeface="Inter"/>
              </a:rPr>
              <a:t>1–10 KB each · Zero native deps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227064" y="1115568"/>
            <a:ext cx="2724912" cy="1508760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27064" y="1115568"/>
            <a:ext cx="2724912" cy="5029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391656" y="1225295"/>
            <a:ext cx="237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10B981"/>
                </a:solidFill>
                <a:latin typeface="Inter"/>
              </a:rPr>
              <a:t>System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391656" y="1591056"/>
            <a:ext cx="23774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Inter"/>
              </a:rPr>
              <a:t>system-monitor  ·  process-inspector  ·  file-manager  ·  settings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391656" y="1801368"/>
            <a:ext cx="23774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0B981"/>
                </a:solidFill>
                <a:latin typeface="Inter"/>
              </a:rPr>
              <a:t>  + 2 more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391656" y="2212848"/>
            <a:ext cx="23774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4A5568"/>
                </a:solidFill>
                <a:latin typeface="Inter"/>
              </a:rPr>
              <a:t>1–10 KB each · Zero native deps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11480" y="2779776"/>
            <a:ext cx="2724912" cy="1508760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11480" y="2779776"/>
            <a:ext cx="2724912" cy="5029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76072" y="2889504"/>
            <a:ext cx="237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59E0B"/>
                </a:solidFill>
                <a:latin typeface="Inter"/>
              </a:rPr>
              <a:t>Games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76072" y="3255264"/>
            <a:ext cx="23774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Inter"/>
              </a:rPr>
              <a:t>chess  ·  tetris  ·  snake  ·  minesweeper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76072" y="3465576"/>
            <a:ext cx="23774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F59E0B"/>
                </a:solidFill>
                <a:latin typeface="Inter"/>
              </a:rPr>
              <a:t>  + 2 more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6072" y="3877056"/>
            <a:ext cx="23774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4A5568"/>
                </a:solidFill>
                <a:latin typeface="Inter"/>
              </a:rPr>
              <a:t>1–10 KB each · Zero native deps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319272" y="2779776"/>
            <a:ext cx="2724912" cy="1508760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3319272" y="2779776"/>
            <a:ext cx="2724912" cy="50292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3483864" y="2889504"/>
            <a:ext cx="237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7C3AED"/>
                </a:solidFill>
                <a:latin typeface="Inter"/>
              </a:rPr>
              <a:t>Visualization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483864" y="3255264"/>
            <a:ext cx="23774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Inter"/>
              </a:rPr>
              <a:t>fractal  ·  fourier  ·  oscilloscope  ·  fluid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483864" y="3465576"/>
            <a:ext cx="23774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C3AED"/>
                </a:solidFill>
                <a:latin typeface="Inter"/>
              </a:rPr>
              <a:t>  + 2 more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483864" y="3877056"/>
            <a:ext cx="23774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4A5568"/>
                </a:solidFill>
                <a:latin typeface="Inter"/>
              </a:rPr>
              <a:t>1–10 KB each · Zero native deps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227064" y="2779776"/>
            <a:ext cx="2724912" cy="1508760"/>
          </a:xfrm>
          <a:prstGeom prst="rect">
            <a:avLst/>
          </a:prstGeom>
          <a:solidFill>
            <a:srgbClr val="161B27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6227064" y="2779776"/>
            <a:ext cx="2724912" cy="50292"/>
          </a:xfrm>
          <a:prstGeom prst="rect">
            <a:avLst/>
          </a:prstGeom>
          <a:solidFill>
            <a:srgbClr val="F871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6391656" y="2889504"/>
            <a:ext cx="237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87171"/>
                </a:solidFill>
                <a:latin typeface="Inter"/>
              </a:rPr>
              <a:t>Creativity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391656" y="3255264"/>
            <a:ext cx="23774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Inter"/>
              </a:rPr>
              <a:t>paint-pro  ·  music-composer  ·  pixel-art  ·  photo-editor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391656" y="3465576"/>
            <a:ext cx="23774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F87171"/>
                </a:solidFill>
                <a:latin typeface="Inter"/>
              </a:rPr>
              <a:t>  + 2 more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391656" y="3877056"/>
            <a:ext cx="23774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4A5568"/>
                </a:solidFill>
                <a:latin typeface="Inter"/>
              </a:rPr>
              <a:t>1–10 KB each · Zero native deps</a:t>
            </a:r>
          </a:p>
        </p:txBody>
      </p:sp>
      <p:sp>
        <p:nvSpPr>
          <p:cNvPr id="43" name="Rectangle 42"/>
          <p:cNvSpPr/>
          <p:nvPr/>
        </p:nvSpPr>
        <p:spPr>
          <a:xfrm>
            <a:off x="0" y="5079492"/>
            <a:ext cx="9144000" cy="64008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8138160" y="4796028"/>
            <a:ext cx="914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64748B"/>
                </a:solidFill>
                <a:latin typeface="Inter"/>
              </a:rPr>
              <a:t>09 / 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